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355" r:id="rId2"/>
    <p:sldId id="377" r:id="rId3"/>
    <p:sldId id="356" r:id="rId4"/>
    <p:sldId id="371" r:id="rId5"/>
    <p:sldId id="357" r:id="rId6"/>
    <p:sldId id="400" r:id="rId7"/>
    <p:sldId id="359" r:id="rId8"/>
    <p:sldId id="367" r:id="rId9"/>
    <p:sldId id="409" r:id="rId10"/>
    <p:sldId id="410" r:id="rId11"/>
    <p:sldId id="362" r:id="rId12"/>
    <p:sldId id="363" r:id="rId13"/>
    <p:sldId id="403" r:id="rId14"/>
    <p:sldId id="404" r:id="rId15"/>
    <p:sldId id="405" r:id="rId16"/>
    <p:sldId id="406" r:id="rId17"/>
    <p:sldId id="364" r:id="rId18"/>
    <p:sldId id="407" r:id="rId19"/>
    <p:sldId id="408" r:id="rId20"/>
    <p:sldId id="365" r:id="rId21"/>
    <p:sldId id="385" r:id="rId22"/>
    <p:sldId id="418" r:id="rId23"/>
    <p:sldId id="411" r:id="rId24"/>
    <p:sldId id="414" r:id="rId25"/>
    <p:sldId id="412" r:id="rId26"/>
    <p:sldId id="415" r:id="rId27"/>
    <p:sldId id="416" r:id="rId28"/>
    <p:sldId id="417" r:id="rId29"/>
    <p:sldId id="372" r:id="rId30"/>
    <p:sldId id="376" r:id="rId31"/>
    <p:sldId id="402" r:id="rId32"/>
    <p:sldId id="396" r:id="rId33"/>
    <p:sldId id="358" r:id="rId34"/>
  </p:sldIdLst>
  <p:sldSz cx="12192000" cy="6858000"/>
  <p:notesSz cx="6858000" cy="91440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 id="1" name="Rishav Singh" initials="RS" lastIdx="1" clrIdx="1">
    <p:extLst>
      <p:ext uri="{19B8F6BF-5375-455C-9EA6-DF929625EA0E}">
        <p15:presenceInfo xmlns:p15="http://schemas.microsoft.com/office/powerpoint/2012/main" userId="617df6cc3152fb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C0D4"/>
    <a:srgbClr val="DFB313"/>
    <a:srgbClr val="E27FF9"/>
    <a:srgbClr val="49B788"/>
    <a:srgbClr val="EF3E40"/>
    <a:srgbClr val="0000FF"/>
    <a:srgbClr val="BC267F"/>
    <a:srgbClr val="004289"/>
    <a:srgbClr val="FFFFFF"/>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94660"/>
  </p:normalViewPr>
  <p:slideViewPr>
    <p:cSldViewPr snapToGrid="0" snapToObjects="1">
      <p:cViewPr varScale="1">
        <p:scale>
          <a:sx n="63" d="100"/>
          <a:sy n="63" d="100"/>
        </p:scale>
        <p:origin x="756" y="5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8833F3-6894-4446-9DD7-7BF527340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EF6AF53-87C6-44D6-8DF0-82D50DF3A3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pPr/>
              <a:t>3/24/2021</a:t>
            </a:fld>
            <a:endParaRPr lang="en-US" dirty="0"/>
          </a:p>
        </p:txBody>
      </p:sp>
      <p:sp>
        <p:nvSpPr>
          <p:cNvPr id="4" name="Footer Placeholder 3">
            <a:extLst>
              <a:ext uri="{FF2B5EF4-FFF2-40B4-BE49-F238E27FC236}">
                <a16:creationId xmlns:a16="http://schemas.microsoft.com/office/drawing/2014/main" id="{4A2EFB75-7C7E-4071-8E1E-D75D344B1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1A295B7-2BD5-4BB8-9CAC-58DBCA39B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pPr/>
              <a:t>‹#›</a:t>
            </a:fld>
            <a:endParaRPr lang="en-US" dirty="0"/>
          </a:p>
        </p:txBody>
      </p:sp>
    </p:spTree>
    <p:extLst>
      <p:ext uri="{BB962C8B-B14F-4D97-AF65-F5344CB8AC3E}">
        <p14:creationId xmlns:p14="http://schemas.microsoft.com/office/powerpoint/2010/main" val="23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3/24/2021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dirty="0"/>
          </a:p>
        </p:txBody>
      </p:sp>
    </p:spTree>
    <p:extLst>
      <p:ext uri="{BB962C8B-B14F-4D97-AF65-F5344CB8AC3E}">
        <p14:creationId xmlns:p14="http://schemas.microsoft.com/office/powerpoint/2010/main" val="3709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5012C-24FD-4033-9E4F-17EFABF705B6}" type="slidenum">
              <a:rPr lang="en-US" smtClean="0"/>
              <a:pPr/>
              <a:t>1</a:t>
            </a:fld>
            <a:endParaRPr lang="en-US" dirty="0"/>
          </a:p>
        </p:txBody>
      </p:sp>
    </p:spTree>
    <p:extLst>
      <p:ext uri="{BB962C8B-B14F-4D97-AF65-F5344CB8AC3E}">
        <p14:creationId xmlns:p14="http://schemas.microsoft.com/office/powerpoint/2010/main" val="542379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5012C-24FD-4033-9E4F-17EFABF705B6}" type="slidenum">
              <a:rPr lang="en-US" smtClean="0"/>
              <a:pPr/>
              <a:t>5</a:t>
            </a:fld>
            <a:endParaRPr lang="en-US" dirty="0"/>
          </a:p>
        </p:txBody>
      </p:sp>
    </p:spTree>
    <p:extLst>
      <p:ext uri="{BB962C8B-B14F-4D97-AF65-F5344CB8AC3E}">
        <p14:creationId xmlns:p14="http://schemas.microsoft.com/office/powerpoint/2010/main" val="835401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785012C-24FD-4033-9E4F-17EFABF705B6}" type="slidenum">
              <a:rPr lang="en-US" smtClean="0"/>
              <a:pPr/>
              <a:t>21</a:t>
            </a:fld>
            <a:endParaRPr lang="en-US" dirty="0"/>
          </a:p>
        </p:txBody>
      </p:sp>
    </p:spTree>
    <p:extLst>
      <p:ext uri="{BB962C8B-B14F-4D97-AF65-F5344CB8AC3E}">
        <p14:creationId xmlns:p14="http://schemas.microsoft.com/office/powerpoint/2010/main" val="2894084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5012C-24FD-4033-9E4F-17EFABF705B6}" type="slidenum">
              <a:rPr lang="en-US" smtClean="0"/>
              <a:pPr/>
              <a:t>23</a:t>
            </a:fld>
            <a:endParaRPr lang="en-US" dirty="0"/>
          </a:p>
        </p:txBody>
      </p:sp>
    </p:spTree>
    <p:extLst>
      <p:ext uri="{BB962C8B-B14F-4D97-AF65-F5344CB8AC3E}">
        <p14:creationId xmlns:p14="http://schemas.microsoft.com/office/powerpoint/2010/main" val="6314367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3/24/2021</a:t>
            </a:fld>
            <a:endParaRPr lang="en-US" dirty="0"/>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316370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3/24/2021</a:t>
            </a:fld>
            <a:endParaRPr lang="en-US" dirty="0"/>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dirty="0"/>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38785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3/24/2021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dirty="0"/>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35299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3/24/2021</a:t>
            </a:fld>
            <a:endParaRPr lang="en-US" dirty="0"/>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307372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12811830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3/24/2021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78771406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5" r:id="rId3"/>
    <p:sldLayoutId id="2147483663" r:id="rId4"/>
    <p:sldLayoutId id="2147483650" r:id="rId5"/>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hyperlink" Target="https://d1wqtxts1xzle7.cloudfront.net/32855296/P319.pdf?1390825232=&amp;response-content-disposition=inline%3B+filename%3DMultimedia_Information_Management_in_an.pdf&amp;Expires=1613379570&amp;Signature=XOZVAWyN3wAXDyfL~fUPC9t9jyhlrIaGXXxeLY8e6urD78kjRvXO~GspWMrDZFeR25oVs7vJgMVyF8EpBHbLEfdnHMLhfLueakAAYK~wNPheV-ZOq9pja36voaSp2saZiFKJKun0cAVQRPbytiP2cod5HbJx-FmHL24~vT2BY~xIY85II0aTK6KoTb90HH1TPlh2SIMZoSqyd5q52tm3Rlm1EXqMHl4-UClwCwGPkCOPBBqJEWUgRWBZZ6mPmz37IZvadL05KTSkmfu1VR06goH4g4y47KYqKi33TYUuHmVQX1mFlaHE9G2hx5aflauWedfcaYoTGiXgU6B4rqAwYw__&amp;Key-Pair-Id=APKAJLOHF5GGSLRBV4Z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hyperlink" Target="https://patents.google.com/patent/US5504892A/e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hyperlink" Target="https://www.geeksforgeeks.org/software-engineering-iterative-waterfall-model/"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geeksforgeeks.org/naive-algorithm-for-pattern-searchi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hyperlink" Target="https://www.geeksforgeeks.org/software-engineering-iterative-waterfall-model/" TargetMode="External"/><Relationship Id="rId3" Type="http://schemas.openxmlformats.org/officeDocument/2006/relationships/hyperlink" Target="https://books.google.co.in/books?hl=en&amp;lr=&amp;id=lZc9PHI8xD4C&amp;oi=fnd&amp;pg=PA1&amp;dq=file+handling+in+object+oriented+concept&amp;ots=b0jQCIFTfW&amp;sig=BUXtxJCD_K1ElDhYvjEuHs7_O8g&amp;redir_esc=y#v=onepage&amp;q&amp;f=false" TargetMode="External"/><Relationship Id="rId7" Type="http://schemas.openxmlformats.org/officeDocument/2006/relationships/hyperlink" Target="https://pdfs.semanticscholar.org/7678/9b22b2862999b1a95cad0fc66d21e783012d.pdf" TargetMode="External"/><Relationship Id="rId12" Type="http://schemas.openxmlformats.org/officeDocument/2006/relationships/hyperlink" Target="https://home.rajasthan.gov.in/content/dam/pdf/StaffCorner/Training-Material/Useful-Presentations-And-Videos/Overview%20of%20prisons%20in%20India.pdf" TargetMode="External"/><Relationship Id="rId2" Type="http://schemas.openxmlformats.org/officeDocument/2006/relationships/hyperlink" Target="https://ieeexplore.ieee.org/document/573875/keywords#keywords"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220089998_Systematic_Usability_Evaluation_and_Design_Issues_for_Collaborative_Virtual_Environments" TargetMode="External"/><Relationship Id="rId11" Type="http://schemas.openxmlformats.org/officeDocument/2006/relationships/hyperlink" Target="https://www.worldwidejournals.com/indian-journal-of-applied-research-(IJAR)/recent_issues_pdf/2014/May/May_2014_1492766439__86.pdf" TargetMode="External"/><Relationship Id="rId5" Type="http://schemas.openxmlformats.org/officeDocument/2006/relationships/hyperlink" Target="https://patents.google.com/patent/US5504892A/en" TargetMode="External"/><Relationship Id="rId10" Type="http://schemas.openxmlformats.org/officeDocument/2006/relationships/hyperlink" Target="https://www.androidauthority.com/how-fingerprint-scanners-work-670934/" TargetMode="External"/><Relationship Id="rId4" Type="http://schemas.openxmlformats.org/officeDocument/2006/relationships/hyperlink" Target="https://d1wqtxts1xzle7.cloudfront.net/32855296/P319.pdf?1390825232=&amp;response-content-disposition=inline%3B+filename%3DMultimedia_Information_Management_in_an.pdf&amp;Expires=1613379570&amp;Signature=XOZVAWyN3wAXDyfL~fUPC9t9jyhlrIaGXXxeLY8e6urD78kjRvXO~GspWMrDZFeR25oVs7vJgMVyF8EpBHbLEfdnHMLhfLueakAAYK~wNPheV-ZOq9pja36voaSp2saZiFKJKun0cAVQRPbytiP2cod5HbJx-FmHL24~vT2BY~xIY85II0aTK6KoTb90HH1TPlh2SIMZoSqyd5q52tm3Rlm1EXqMHl4-UClwCwGPkCOPBBqJEWUgRWBZZ6mPmz37IZvadL05KTSkmfu1VR06goH4g4y47KYqKi33TYUuHmVQX1mFlaHE9G2hx5aflauWedfcaYoTGiXgU6B4rqAwYw__&amp;Key-Pair-Id=APKAJLOHF5GGSLRBV4ZA" TargetMode="External"/><Relationship Id="rId9" Type="http://schemas.openxmlformats.org/officeDocument/2006/relationships/hyperlink" Target="https://nicic.gov/prison-security"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53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6F918-C2E7-40E7-B256-52BC7B228C43}"/>
              </a:ext>
            </a:extLst>
          </p:cNvPr>
          <p:cNvSpPr>
            <a:spLocks noGrp="1"/>
          </p:cNvSpPr>
          <p:nvPr>
            <p:ph type="title"/>
          </p:nvPr>
        </p:nvSpPr>
        <p:spPr>
          <a:xfrm>
            <a:off x="609600" y="427039"/>
            <a:ext cx="10972800" cy="1143000"/>
          </a:xfrm>
        </p:spPr>
        <p:txBody>
          <a:bodyPr>
            <a:normAutofit/>
          </a:bodyPr>
          <a:lstStyle/>
          <a:p>
            <a:r>
              <a:rPr lang="en-IN" sz="6000" b="1" dirty="0">
                <a:latin typeface="Times New Roman" panose="02020603050405020304" pitchFamily="18" charset="0"/>
                <a:cs typeface="Times New Roman" panose="02020603050405020304" pitchFamily="18" charset="0"/>
              </a:rPr>
              <a:t>Future Scope</a:t>
            </a:r>
          </a:p>
        </p:txBody>
      </p:sp>
      <p:sp>
        <p:nvSpPr>
          <p:cNvPr id="3" name="Content Placeholder 2">
            <a:extLst>
              <a:ext uri="{FF2B5EF4-FFF2-40B4-BE49-F238E27FC236}">
                <a16:creationId xmlns:a16="http://schemas.microsoft.com/office/drawing/2014/main" id="{30F4C025-23FE-4CD1-8834-504DEBF709A9}"/>
              </a:ext>
            </a:extLst>
          </p:cNvPr>
          <p:cNvSpPr>
            <a:spLocks noGrp="1"/>
          </p:cNvSpPr>
          <p:nvPr>
            <p:ph idx="1"/>
          </p:nvPr>
        </p:nvSpPr>
        <p:spPr>
          <a:xfrm>
            <a:off x="391160" y="2377758"/>
            <a:ext cx="11409680" cy="4525963"/>
          </a:xfrm>
        </p:spPr>
        <p:txBody>
          <a:bodyPr>
            <a:normAutofit/>
          </a:bodyPr>
          <a:lstStyle/>
          <a:p>
            <a:pPr algn="just"/>
            <a:r>
              <a:rPr lang="en-US" sz="2400" dirty="0">
                <a:latin typeface="Times New Roman" panose="02020603050405020304" pitchFamily="18" charset="0"/>
                <a:cs typeface="Times New Roman" panose="02020603050405020304" pitchFamily="18" charset="0"/>
              </a:rPr>
              <a:t>In the future, this setup can be converted in Application which will help in the portability of using this system.</a:t>
            </a:r>
          </a:p>
          <a:p>
            <a:pPr algn="just"/>
            <a:r>
              <a:rPr lang="en-US" sz="2400" dirty="0">
                <a:latin typeface="Times New Roman" panose="02020603050405020304" pitchFamily="18" charset="0"/>
                <a:cs typeface="Times New Roman" panose="02020603050405020304" pitchFamily="18" charset="0"/>
              </a:rPr>
              <a:t>To increase the security basis we will add a One-Time Password (OTP) for every login attempt.</a:t>
            </a:r>
          </a:p>
          <a:p>
            <a:pPr algn="just"/>
            <a:r>
              <a:rPr lang="en-US" sz="2400" dirty="0">
                <a:latin typeface="Times New Roman" panose="02020603050405020304" pitchFamily="18" charset="0"/>
                <a:cs typeface="Times New Roman" panose="02020603050405020304" pitchFamily="18" charset="0"/>
              </a:rPr>
              <a:t>In the current scenario while interrogation of any criminal, they don’t tell the real identity of themselves and in maximum cases, the proof of identity id’s are also fake, so to solve this problem we will add a fingerprint scanner facility with the system.</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B3F68F3-6D90-49EA-883B-ADD3F3997FC9}"/>
              </a:ext>
            </a:extLst>
          </p:cNvPr>
          <p:cNvPicPr>
            <a:picLocks noChangeAspect="1"/>
          </p:cNvPicPr>
          <p:nvPr/>
        </p:nvPicPr>
        <p:blipFill rotWithShape="1">
          <a:blip r:embed="rId2"/>
          <a:srcRect b="7582"/>
          <a:stretch/>
        </p:blipFill>
        <p:spPr>
          <a:xfrm>
            <a:off x="9109073" y="427039"/>
            <a:ext cx="2132883" cy="1350961"/>
          </a:xfrm>
          <a:prstGeom prst="rect">
            <a:avLst/>
          </a:prstGeom>
        </p:spPr>
      </p:pic>
    </p:spTree>
    <p:extLst>
      <p:ext uri="{BB962C8B-B14F-4D97-AF65-F5344CB8AC3E}">
        <p14:creationId xmlns:p14="http://schemas.microsoft.com/office/powerpoint/2010/main" val="1688206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6F2-831E-414A-B3F0-B405EB658B47}"/>
              </a:ext>
            </a:extLst>
          </p:cNvPr>
          <p:cNvSpPr>
            <a:spLocks noGrp="1"/>
          </p:cNvSpPr>
          <p:nvPr>
            <p:ph type="title"/>
          </p:nvPr>
        </p:nvSpPr>
        <p:spPr>
          <a:xfrm>
            <a:off x="-487680" y="1133710"/>
            <a:ext cx="10972800" cy="1143000"/>
          </a:xfrm>
        </p:spPr>
        <p:txBody>
          <a:bodyPr>
            <a:normAutofit/>
          </a:bodyPr>
          <a:lstStyle/>
          <a:p>
            <a:r>
              <a:rPr lang="en-IN" sz="6000" b="1"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4DD8DB35-4346-4212-9397-74F25A55B8E5}"/>
              </a:ext>
            </a:extLst>
          </p:cNvPr>
          <p:cNvSpPr>
            <a:spLocks noGrp="1"/>
          </p:cNvSpPr>
          <p:nvPr>
            <p:ph idx="1"/>
          </p:nvPr>
        </p:nvSpPr>
        <p:spPr>
          <a:xfrm>
            <a:off x="975360" y="3150388"/>
            <a:ext cx="10231120" cy="1377095"/>
          </a:xfrm>
        </p:spPr>
        <p:txBody>
          <a:bodyPr>
            <a:normAutofit fontScale="92500"/>
          </a:bodyPr>
          <a:lstStyle/>
          <a:p>
            <a:pPr marL="0" indent="0" algn="just">
              <a:buNone/>
            </a:pPr>
            <a:r>
              <a:rPr lang="en-IN" sz="2400" dirty="0">
                <a:latin typeface="Times New Roman" panose="02020603050405020304" pitchFamily="18" charset="0"/>
                <a:cs typeface="Times New Roman" panose="02020603050405020304" pitchFamily="18" charset="0"/>
              </a:rPr>
              <a:t>As per the present scenario, retrieving any details of criminal is a time taking process and to resolve this we are building a </a:t>
            </a:r>
            <a:r>
              <a:rPr lang="en-US" sz="2400" dirty="0">
                <a:latin typeface="Times New Roman" panose="02020603050405020304" pitchFamily="18" charset="0"/>
                <a:cs typeface="Times New Roman" panose="02020603050405020304" pitchFamily="18" charset="0"/>
              </a:rPr>
              <a:t>single platform prison surveillance set up that will help in improving the portability and security of the current system.</a:t>
            </a:r>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BA0EFB9-60AE-412E-B87C-CE841CEB75E5}"/>
              </a:ext>
            </a:extLst>
          </p:cNvPr>
          <p:cNvPicPr>
            <a:picLocks noChangeAspect="1"/>
          </p:cNvPicPr>
          <p:nvPr/>
        </p:nvPicPr>
        <p:blipFill>
          <a:blip r:embed="rId2"/>
          <a:stretch>
            <a:fillRect/>
          </a:stretch>
        </p:blipFill>
        <p:spPr>
          <a:xfrm>
            <a:off x="8834437" y="260032"/>
            <a:ext cx="2143125" cy="2143125"/>
          </a:xfrm>
          <a:prstGeom prst="rect">
            <a:avLst/>
          </a:prstGeom>
        </p:spPr>
      </p:pic>
    </p:spTree>
    <p:extLst>
      <p:ext uri="{BB962C8B-B14F-4D97-AF65-F5344CB8AC3E}">
        <p14:creationId xmlns:p14="http://schemas.microsoft.com/office/powerpoint/2010/main" val="3051447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249DB57-AC36-4CC8-B971-47EDF1410301}"/>
              </a:ext>
            </a:extLst>
          </p:cNvPr>
          <p:cNvSpPr>
            <a:spLocks noGrp="1"/>
          </p:cNvSpPr>
          <p:nvPr>
            <p:ph type="title"/>
          </p:nvPr>
        </p:nvSpPr>
        <p:spPr>
          <a:xfrm>
            <a:off x="91440" y="305119"/>
            <a:ext cx="10972800" cy="1143000"/>
          </a:xfrm>
        </p:spPr>
        <p:txBody>
          <a:bodyPr>
            <a:normAutofit/>
          </a:bodyPr>
          <a:lstStyle/>
          <a:p>
            <a:r>
              <a:rPr lang="en-IN" sz="6000" b="1" dirty="0">
                <a:latin typeface="Times New Roman" panose="02020603050405020304" pitchFamily="18" charset="0"/>
                <a:cs typeface="Times New Roman" panose="02020603050405020304" pitchFamily="18" charset="0"/>
              </a:rPr>
              <a:t>Objectives</a:t>
            </a:r>
          </a:p>
        </p:txBody>
      </p:sp>
      <p:sp>
        <p:nvSpPr>
          <p:cNvPr id="10" name="TextBox 9">
            <a:extLst>
              <a:ext uri="{FF2B5EF4-FFF2-40B4-BE49-F238E27FC236}">
                <a16:creationId xmlns:a16="http://schemas.microsoft.com/office/drawing/2014/main" id="{B164AD2A-D767-4D1A-8501-1E9813CED524}"/>
              </a:ext>
            </a:extLst>
          </p:cNvPr>
          <p:cNvSpPr txBox="1"/>
          <p:nvPr/>
        </p:nvSpPr>
        <p:spPr>
          <a:xfrm>
            <a:off x="1018658" y="2045637"/>
            <a:ext cx="9118363" cy="5719579"/>
          </a:xfrm>
          <a:prstGeom prst="rect">
            <a:avLst/>
          </a:prstGeom>
          <a:noFill/>
        </p:spPr>
        <p:txBody>
          <a:bodyPr wrap="square" rtlCol="0">
            <a:spAutoFit/>
          </a:bodyPr>
          <a:lstStyle/>
          <a:p>
            <a:pPr marL="342900" lvl="0" indent="-342900" algn="just">
              <a:lnSpc>
                <a:spcPct val="106000"/>
              </a:lnSpc>
              <a:buFont typeface="Wingdings" panose="05000000000000000000" pitchFamily="2" charset="2"/>
              <a:buChar char="Ø"/>
            </a:pPr>
            <a:r>
              <a:rPr lang="en-IN" sz="2000" dirty="0">
                <a:latin typeface="Times New Roman" panose="02020603050405020304" pitchFamily="18" charset="0"/>
                <a:ea typeface="Calibri" panose="020F0502020204030204" pitchFamily="34" charset="0"/>
                <a:cs typeface="Times New Roman" panose="02020603050405020304" pitchFamily="18" charset="0"/>
              </a:rPr>
              <a:t>Creating a single platform prisoner surveillance system. </a:t>
            </a:r>
          </a:p>
          <a:p>
            <a:pPr lvl="0" algn="just">
              <a:lnSpc>
                <a:spcPct val="106000"/>
              </a:lnSpc>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p>
          <a:p>
            <a:pPr marL="1714466" lvl="3" indent="-342900" algn="just">
              <a:lnSpc>
                <a:spcPct val="106000"/>
              </a:lnSpc>
              <a:buFont typeface="Courier New" panose="02070309020205020404" pitchFamily="49" charset="0"/>
              <a:buChar char="o"/>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Creating different interfaces for different types of user.</a:t>
            </a:r>
          </a:p>
          <a:p>
            <a:pPr lvl="3" algn="just">
              <a:lnSpc>
                <a:spcPct val="106000"/>
              </a:lnSpc>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p>
          <a:p>
            <a:pPr marL="1714466" lvl="3" indent="-342900" algn="just">
              <a:lnSpc>
                <a:spcPct val="106000"/>
              </a:lnSpc>
              <a:buFont typeface="Courier New" panose="02070309020205020404" pitchFamily="49" charset="0"/>
              <a:buChar char="o"/>
            </a:pPr>
            <a:r>
              <a:rPr lang="en-IN" sz="2000" dirty="0">
                <a:latin typeface="Times New Roman" panose="02020603050405020304" pitchFamily="18" charset="0"/>
                <a:ea typeface="Calibri" panose="020F0502020204030204" pitchFamily="34" charset="0"/>
                <a:cs typeface="Times New Roman" panose="02020603050405020304" pitchFamily="18" charset="0"/>
              </a:rPr>
              <a:t>Fetching details of prisoner from files.</a:t>
            </a:r>
          </a:p>
          <a:p>
            <a:pPr marL="1714466" lvl="3" indent="-342900" algn="just">
              <a:lnSpc>
                <a:spcPct val="106000"/>
              </a:lnSpc>
              <a:buFont typeface="Courier New" panose="02070309020205020404" pitchFamily="49" charset="0"/>
              <a:buChar char="o"/>
            </a:pP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marL="1714466" lvl="3" indent="-342900" algn="just">
              <a:lnSpc>
                <a:spcPct val="106000"/>
              </a:lnSpc>
              <a:buFont typeface="Courier New" panose="02070309020205020404" pitchFamily="49" charset="0"/>
              <a:buChar char="o"/>
            </a:pPr>
            <a:r>
              <a:rPr lang="en-IN" sz="2000" dirty="0">
                <a:latin typeface="Times New Roman" panose="02020603050405020304" pitchFamily="18" charset="0"/>
                <a:ea typeface="Calibri" panose="020F0502020204030204" pitchFamily="34" charset="0"/>
                <a:cs typeface="Times New Roman" panose="02020603050405020304" pitchFamily="18" charset="0"/>
              </a:rPr>
              <a:t> Applying login credentials inside the system</a:t>
            </a:r>
          </a:p>
          <a:p>
            <a:pPr marL="2171654" lvl="4" indent="-342900" algn="just">
              <a:lnSpc>
                <a:spcPct val="106000"/>
              </a:lnSpc>
              <a:buFont typeface="Arial" panose="020B0604020202020204" pitchFamily="34" charset="0"/>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Applying string match algorithm.</a:t>
            </a:r>
          </a:p>
          <a:p>
            <a:pPr marL="2171654" lvl="4" indent="-342900" algn="just">
              <a:lnSpc>
                <a:spcPct val="106000"/>
              </a:lnSpc>
              <a:buFont typeface="Arial" panose="020B0604020202020204" pitchFamily="34" charset="0"/>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Recording the real-time login stamp.		 </a:t>
            </a:r>
          </a:p>
          <a:p>
            <a:pPr lvl="0" algn="just">
              <a:lnSpc>
                <a:spcPct val="106000"/>
              </a:lnSpc>
            </a:pPr>
            <a:r>
              <a:rPr lang="en-IN" sz="2000" dirty="0">
                <a:latin typeface="Times New Roman" panose="02020603050405020304" pitchFamily="18" charset="0"/>
                <a:ea typeface="Calibri" panose="020F0502020204030204" pitchFamily="34" charset="0"/>
                <a:cs typeface="Times New Roman" panose="02020603050405020304" pitchFamily="18" charset="0"/>
              </a:rPr>
              <a:t> </a:t>
            </a:r>
          </a:p>
          <a:p>
            <a:pPr marL="1714466" lvl="3" indent="-342900" algn="just">
              <a:lnSpc>
                <a:spcPct val="106000"/>
              </a:lnSpc>
              <a:buFont typeface="Courier New" panose="02070309020205020404" pitchFamily="49" charset="0"/>
              <a:buChar char="o"/>
            </a:pPr>
            <a:r>
              <a:rPr lang="en-IN" sz="2000" dirty="0">
                <a:latin typeface="Times New Roman" panose="02020603050405020304" pitchFamily="18" charset="0"/>
                <a:ea typeface="Calibri" panose="020F0502020204030204" pitchFamily="34" charset="0"/>
                <a:cs typeface="Times New Roman" panose="02020603050405020304" pitchFamily="18" charset="0"/>
              </a:rPr>
              <a:t>Integration of all the interfaces in a system.</a:t>
            </a:r>
          </a:p>
          <a:p>
            <a:pPr lvl="0" algn="just">
              <a:lnSpc>
                <a:spcPct val="106000"/>
              </a:lnSpc>
            </a:pP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marL="514350" lvl="0" indent="-514350" algn="just">
              <a:lnSpc>
                <a:spcPct val="106000"/>
              </a:lnSpc>
              <a:buFont typeface="+mj-lt"/>
              <a:buAutoNum type="arabicPeriod"/>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514350" lvl="0" indent="-514350" algn="just">
              <a:lnSpc>
                <a:spcPct val="106000"/>
              </a:lnSpc>
              <a:buFont typeface="+mj-lt"/>
              <a:buAutoNum type="arabicPeriod"/>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514350" lvl="0" indent="-514350" algn="just">
              <a:lnSpc>
                <a:spcPct val="106000"/>
              </a:lnSpc>
              <a:buFont typeface="+mj-lt"/>
              <a:buAutoNum type="arabicPeriod"/>
            </a:pP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marL="514350" lvl="0" indent="-514350" algn="just">
              <a:lnSpc>
                <a:spcPct val="106000"/>
              </a:lnSpc>
              <a:spcAft>
                <a:spcPts val="800"/>
              </a:spcAft>
              <a:buFont typeface="+mj-lt"/>
              <a:buAutoNum type="arabicPeriod"/>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514350" lvl="0" indent="-514350" algn="just">
              <a:lnSpc>
                <a:spcPct val="106000"/>
              </a:lnSpc>
              <a:spcAft>
                <a:spcPts val="800"/>
              </a:spcAft>
              <a:buFont typeface="+mj-lt"/>
              <a:buAutoNum type="arabicPeriod"/>
            </a:pP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D56DB083-B510-4A81-86B9-3F831EED4D7E}"/>
              </a:ext>
            </a:extLst>
          </p:cNvPr>
          <p:cNvPicPr>
            <a:picLocks noChangeAspect="1"/>
          </p:cNvPicPr>
          <p:nvPr/>
        </p:nvPicPr>
        <p:blipFill>
          <a:blip r:embed="rId2"/>
          <a:stretch>
            <a:fillRect/>
          </a:stretch>
        </p:blipFill>
        <p:spPr>
          <a:xfrm>
            <a:off x="1612900" y="212885"/>
            <a:ext cx="1834825" cy="1327468"/>
          </a:xfrm>
          <a:prstGeom prst="rect">
            <a:avLst/>
          </a:prstGeom>
          <a:ln>
            <a:noFill/>
          </a:ln>
          <a:effectLst>
            <a:softEdge rad="112500"/>
          </a:effectLst>
        </p:spPr>
      </p:pic>
      <p:pic>
        <p:nvPicPr>
          <p:cNvPr id="12" name="Picture 11">
            <a:extLst>
              <a:ext uri="{FF2B5EF4-FFF2-40B4-BE49-F238E27FC236}">
                <a16:creationId xmlns:a16="http://schemas.microsoft.com/office/drawing/2014/main" id="{F1388A9E-1A85-49FB-8AD3-444C40BBC98F}"/>
              </a:ext>
            </a:extLst>
          </p:cNvPr>
          <p:cNvPicPr>
            <a:picLocks noChangeAspect="1"/>
          </p:cNvPicPr>
          <p:nvPr/>
        </p:nvPicPr>
        <p:blipFill>
          <a:blip r:embed="rId3"/>
          <a:stretch>
            <a:fillRect/>
          </a:stretch>
        </p:blipFill>
        <p:spPr>
          <a:xfrm>
            <a:off x="9165015" y="55155"/>
            <a:ext cx="2549720" cy="2549720"/>
          </a:xfrm>
          <a:prstGeom prst="rect">
            <a:avLst/>
          </a:prstGeom>
        </p:spPr>
      </p:pic>
    </p:spTree>
    <p:extLst>
      <p:ext uri="{BB962C8B-B14F-4D97-AF65-F5344CB8AC3E}">
        <p14:creationId xmlns:p14="http://schemas.microsoft.com/office/powerpoint/2010/main" val="3557187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BA313F-215A-4B9B-8DA9-0CED432A5DB5}"/>
              </a:ext>
            </a:extLst>
          </p:cNvPr>
          <p:cNvSpPr>
            <a:spLocks noGrp="1"/>
          </p:cNvSpPr>
          <p:nvPr>
            <p:ph type="title"/>
          </p:nvPr>
        </p:nvSpPr>
        <p:spPr>
          <a:xfrm>
            <a:off x="1496060" y="486923"/>
            <a:ext cx="9433560" cy="1143000"/>
          </a:xfrm>
        </p:spPr>
        <p:txBody>
          <a:bodyPr>
            <a:normAutofit/>
          </a:bodyPr>
          <a:lstStyle/>
          <a:p>
            <a:r>
              <a:rPr lang="en-IN" sz="6000" b="1" dirty="0">
                <a:latin typeface="Times New Roman" panose="02020603050405020304" pitchFamily="18" charset="0"/>
                <a:cs typeface="Times New Roman" panose="02020603050405020304" pitchFamily="18" charset="0"/>
              </a:rPr>
              <a:t>Literature Review</a:t>
            </a:r>
          </a:p>
        </p:txBody>
      </p:sp>
      <p:pic>
        <p:nvPicPr>
          <p:cNvPr id="5" name="Content Placeholder 4">
            <a:extLst>
              <a:ext uri="{FF2B5EF4-FFF2-40B4-BE49-F238E27FC236}">
                <a16:creationId xmlns:a16="http://schemas.microsoft.com/office/drawing/2014/main" id="{CFB9EEBE-3B59-463C-B7B4-B0691123E6CF}"/>
              </a:ext>
            </a:extLst>
          </p:cNvPr>
          <p:cNvPicPr>
            <a:picLocks noGrp="1" noChangeAspect="1"/>
          </p:cNvPicPr>
          <p:nvPr>
            <p:ph idx="1"/>
          </p:nvPr>
        </p:nvPicPr>
        <p:blipFill>
          <a:blip r:embed="rId2"/>
          <a:stretch>
            <a:fillRect/>
          </a:stretch>
        </p:blipFill>
        <p:spPr>
          <a:xfrm>
            <a:off x="243840" y="291148"/>
            <a:ext cx="2560320" cy="1534551"/>
          </a:xfrm>
          <a:prstGeom prst="ellipse">
            <a:avLst/>
          </a:prstGeom>
          <a:ln>
            <a:noFill/>
          </a:ln>
          <a:effectLst>
            <a:softEdge rad="112500"/>
          </a:effectLst>
        </p:spPr>
      </p:pic>
      <p:sp>
        <p:nvSpPr>
          <p:cNvPr id="6" name="TextBox 5">
            <a:extLst>
              <a:ext uri="{FF2B5EF4-FFF2-40B4-BE49-F238E27FC236}">
                <a16:creationId xmlns:a16="http://schemas.microsoft.com/office/drawing/2014/main" id="{7AED6D96-D1D9-4DCF-9D1E-70269DEB2473}"/>
              </a:ext>
            </a:extLst>
          </p:cNvPr>
          <p:cNvSpPr txBox="1"/>
          <p:nvPr/>
        </p:nvSpPr>
        <p:spPr>
          <a:xfrm>
            <a:off x="243840" y="2250946"/>
            <a:ext cx="11704320" cy="3046988"/>
          </a:xfrm>
          <a:prstGeom prst="rect">
            <a:avLst/>
          </a:prstGeom>
          <a:noFill/>
        </p:spPr>
        <p:txBody>
          <a:bodyPr wrap="square" rtlCol="0">
            <a:spAutoFit/>
          </a:bodyPr>
          <a:lstStyle/>
          <a:p>
            <a:pPr lvl="0" algn="just"/>
            <a:r>
              <a:rPr lang="en-IN" sz="2400" dirty="0">
                <a:latin typeface="Times New Roman" panose="02020603050405020304" pitchFamily="18" charset="0"/>
                <a:cs typeface="Times New Roman" panose="02020603050405020304" pitchFamily="18" charset="0"/>
              </a:rPr>
              <a:t>In </a:t>
            </a:r>
            <a:r>
              <a:rPr lang="en-IN" sz="2400" b="1" dirty="0">
                <a:latin typeface="Times New Roman" panose="02020603050405020304" pitchFamily="18" charset="0"/>
                <a:cs typeface="Times New Roman" panose="02020603050405020304" pitchFamily="18" charset="0"/>
              </a:rPr>
              <a:t>Paper[1] </a:t>
            </a:r>
            <a:r>
              <a:rPr lang="en-IN" sz="2400" dirty="0">
                <a:latin typeface="Times New Roman" panose="02020603050405020304" pitchFamily="18" charset="0"/>
                <a:cs typeface="Times New Roman" panose="02020603050405020304" pitchFamily="18" charset="0"/>
              </a:rPr>
              <a:t>named as </a:t>
            </a:r>
            <a:r>
              <a:rPr lang="en-US" sz="2400" b="1" u="sng" dirty="0">
                <a:latin typeface="Times New Roman" panose="02020603050405020304" pitchFamily="18" charset="0"/>
                <a:cs typeface="Times New Roman" panose="02020603050405020304" pitchFamily="18" charset="0"/>
              </a:rPr>
              <a:t>An object oriented intelligent tourist advisor system</a:t>
            </a:r>
            <a:r>
              <a:rPr lang="en-US" sz="2400" dirty="0">
                <a:latin typeface="Times New Roman" panose="02020603050405020304" pitchFamily="18" charset="0"/>
                <a:cs typeface="Times New Roman" panose="02020603050405020304" pitchFamily="18" charset="0"/>
              </a:rPr>
              <a:t> by </a:t>
            </a:r>
            <a:r>
              <a:rPr lang="en-US" sz="2400" i="1" dirty="0">
                <a:latin typeface="Times New Roman" panose="02020603050405020304" pitchFamily="18" charset="0"/>
                <a:cs typeface="Times New Roman" panose="02020603050405020304" pitchFamily="18" charset="0"/>
              </a:rPr>
              <a:t>C.H.K. Tsang,Dept. of Computer. &amp; Math., Hong Kong Tech. Coll., Hong Kong M.H.C. Woo C. Bloor School of Computing and Information Systems, University of Sunderland, UK. </a:t>
            </a:r>
          </a:p>
          <a:p>
            <a:pPr lvl="0" algn="just"/>
            <a:r>
              <a:rPr lang="en-US" sz="2400" dirty="0">
                <a:latin typeface="Times New Roman" panose="02020603050405020304" pitchFamily="18" charset="0"/>
                <a:cs typeface="Times New Roman" panose="02020603050405020304" pitchFamily="18" charset="0"/>
              </a:rPr>
              <a:t>The paper describes the design and development of an expert system for a tourist information center. The expert system was built to recommend a suitable travel schedule that satisfies user input constraints such as time period, budget and preferences. Tourist center officers need to answer similar queries in their day-to-day work and could be replaced by an intelligent tourist advisor system.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733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661C-41A2-42AA-80A3-5BCBAEBBCE69}"/>
              </a:ext>
            </a:extLst>
          </p:cNvPr>
          <p:cNvSpPr>
            <a:spLocks noGrp="1"/>
          </p:cNvSpPr>
          <p:nvPr>
            <p:ph type="title"/>
          </p:nvPr>
        </p:nvSpPr>
        <p:spPr/>
        <p:txBody>
          <a:bodyPr>
            <a:normAutofit/>
          </a:bodyPr>
          <a:lstStyle/>
          <a:p>
            <a:r>
              <a:rPr lang="en-IN" sz="5400" b="1" dirty="0">
                <a:latin typeface="Times New Roman" panose="02020603050405020304" pitchFamily="18" charset="0"/>
                <a:cs typeface="Times New Roman" panose="02020603050405020304" pitchFamily="18" charset="0"/>
              </a:rPr>
              <a:t>Paper 2</a:t>
            </a:r>
          </a:p>
        </p:txBody>
      </p:sp>
      <p:sp>
        <p:nvSpPr>
          <p:cNvPr id="3" name="Content Placeholder 2">
            <a:extLst>
              <a:ext uri="{FF2B5EF4-FFF2-40B4-BE49-F238E27FC236}">
                <a16:creationId xmlns:a16="http://schemas.microsoft.com/office/drawing/2014/main" id="{B7195959-85F6-4FCE-80CC-8E56B383B5EB}"/>
              </a:ext>
            </a:extLst>
          </p:cNvPr>
          <p:cNvSpPr>
            <a:spLocks noGrp="1"/>
          </p:cNvSpPr>
          <p:nvPr>
            <p:ph idx="1"/>
          </p:nvPr>
        </p:nvSpPr>
        <p:spPr>
          <a:xfrm>
            <a:off x="609600" y="2077721"/>
            <a:ext cx="10972800" cy="4525963"/>
          </a:xfrm>
        </p:spPr>
        <p:txBody>
          <a:bodyPr>
            <a:normAutofit/>
          </a:bodyPr>
          <a:lstStyle/>
          <a:p>
            <a:pPr marL="0" lvl="0" indent="0" algn="just">
              <a:lnSpc>
                <a:spcPct val="115000"/>
              </a:lnSpc>
              <a:buNone/>
            </a:pPr>
            <a:r>
              <a:rPr lang="en-US" sz="2400" strike="noStrike" dirty="0">
                <a:effectLst/>
                <a:latin typeface="Times New Roman" panose="02020603050405020304" pitchFamily="18" charset="0"/>
                <a:ea typeface="Times New Roman" panose="02020603050405020304" pitchFamily="18" charset="0"/>
                <a:cs typeface="Times New Roman" panose="02020603050405020304" pitchFamily="18" charset="0"/>
              </a:rPr>
              <a:t>In </a:t>
            </a:r>
            <a:r>
              <a:rPr lang="en-US" sz="2400" b="1" strike="noStrike" dirty="0">
                <a:effectLst/>
                <a:latin typeface="Times New Roman" panose="02020603050405020304" pitchFamily="18" charset="0"/>
                <a:ea typeface="Times New Roman" panose="02020603050405020304" pitchFamily="18" charset="0"/>
                <a:cs typeface="Times New Roman" panose="02020603050405020304" pitchFamily="18" charset="0"/>
              </a:rPr>
              <a:t>Paper [2]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named as</a:t>
            </a:r>
            <a:r>
              <a:rPr lang="en-US" sz="2400" b="1"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u="sng" strike="noStrike" dirty="0">
                <a:effectLst/>
                <a:latin typeface="Times New Roman" panose="02020603050405020304" pitchFamily="18" charset="0"/>
                <a:ea typeface="Times New Roman" panose="02020603050405020304" pitchFamily="18" charset="0"/>
                <a:cs typeface="Times New Roman" panose="02020603050405020304" pitchFamily="18" charset="0"/>
              </a:rPr>
              <a:t>File Structures : An Object-Oriented Approach with C++</a:t>
            </a:r>
            <a:r>
              <a:rPr lang="en-US" sz="2400" b="1"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trike="noStrike" dirty="0">
                <a:effectLst/>
                <a:latin typeface="Times New Roman" panose="02020603050405020304" pitchFamily="18" charset="0"/>
                <a:ea typeface="Times New Roman" panose="02020603050405020304" pitchFamily="18" charset="0"/>
                <a:cs typeface="Times New Roman" panose="02020603050405020304" pitchFamily="18" charset="0"/>
              </a:rPr>
              <a:t>by </a:t>
            </a:r>
            <a:r>
              <a:rPr lang="en-US" sz="2400" i="1" kern="1800" dirty="0">
                <a:effectLst/>
                <a:latin typeface="Times New Roman" panose="02020603050405020304" pitchFamily="18" charset="0"/>
                <a:ea typeface="Times New Roman" panose="02020603050405020304" pitchFamily="18" charset="0"/>
                <a:cs typeface="Times New Roman" panose="02020603050405020304" pitchFamily="18" charset="0"/>
              </a:rPr>
              <a:t>Michael J. Folk</a:t>
            </a:r>
            <a:r>
              <a:rPr lang="en-IN" sz="24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i="1" kern="1800" dirty="0">
                <a:effectLst/>
                <a:latin typeface="Times New Roman" panose="02020603050405020304" pitchFamily="18" charset="0"/>
                <a:ea typeface="Times New Roman" panose="02020603050405020304" pitchFamily="18" charset="0"/>
                <a:cs typeface="Times New Roman" panose="02020603050405020304" pitchFamily="18" charset="0"/>
              </a:rPr>
              <a:t>Bill Zoellick</a:t>
            </a:r>
            <a:r>
              <a:rPr lang="en-IN" sz="24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i="1" kern="1800" dirty="0">
                <a:effectLst/>
                <a:latin typeface="Times New Roman" panose="02020603050405020304" pitchFamily="18" charset="0"/>
                <a:ea typeface="Times New Roman" panose="02020603050405020304" pitchFamily="18" charset="0"/>
                <a:cs typeface="Times New Roman" panose="02020603050405020304" pitchFamily="18" charset="0"/>
              </a:rPr>
              <a:t>Greg Riccardi</a:t>
            </a:r>
            <a:r>
              <a:rPr lang="en-IN" sz="2400" kern="1800" dirty="0">
                <a:latin typeface="Times New Roman" panose="02020603050405020304" pitchFamily="18" charset="0"/>
                <a:ea typeface="Times New Roman" panose="02020603050405020304" pitchFamily="18" charset="0"/>
                <a:cs typeface="Times New Roman" panose="02020603050405020304" pitchFamily="18" charset="0"/>
              </a:rPr>
              <a:t> which </a:t>
            </a:r>
            <a:r>
              <a:rPr lang="en-US" sz="2400" kern="1800" dirty="0">
                <a:latin typeface="Times New Roman" panose="02020603050405020304" pitchFamily="18" charset="0"/>
                <a:ea typeface="Times New Roman" panose="02020603050405020304" pitchFamily="18" charset="0"/>
                <a:cs typeface="Times New Roman" panose="02020603050405020304" pitchFamily="18" charset="0"/>
              </a:rPr>
              <a:t>i</a:t>
            </a:r>
            <a:r>
              <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rPr>
              <a:t>ntroduces the primary designed issues that characterize file structure design and notions of file structure literacy and of a conceptual toolkit for file structure design along with Introduction to file structure concepts dealing with reading , writing, field, record entries , inheritance, encapsulation etc.</a:t>
            </a:r>
            <a:endPar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56F7D40E-7625-450A-B3B5-EA912BD402EF}"/>
              </a:ext>
            </a:extLst>
          </p:cNvPr>
          <p:cNvPicPr>
            <a:picLocks noChangeAspect="1"/>
          </p:cNvPicPr>
          <p:nvPr/>
        </p:nvPicPr>
        <p:blipFill>
          <a:blip r:embed="rId2"/>
          <a:stretch>
            <a:fillRect/>
          </a:stretch>
        </p:blipFill>
        <p:spPr>
          <a:xfrm>
            <a:off x="1066800" y="126769"/>
            <a:ext cx="2560320" cy="1534551"/>
          </a:xfrm>
          <a:prstGeom prst="ellipse">
            <a:avLst/>
          </a:prstGeom>
          <a:ln>
            <a:noFill/>
          </a:ln>
          <a:effectLst>
            <a:softEdge rad="112500"/>
          </a:effectLst>
        </p:spPr>
      </p:pic>
    </p:spTree>
    <p:extLst>
      <p:ext uri="{BB962C8B-B14F-4D97-AF65-F5344CB8AC3E}">
        <p14:creationId xmlns:p14="http://schemas.microsoft.com/office/powerpoint/2010/main" val="1320670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F55F5-DED9-4620-B26F-FEF9E6C1E38C}"/>
              </a:ext>
            </a:extLst>
          </p:cNvPr>
          <p:cNvSpPr>
            <a:spLocks noGrp="1"/>
          </p:cNvSpPr>
          <p:nvPr>
            <p:ph type="title"/>
          </p:nvPr>
        </p:nvSpPr>
        <p:spPr/>
        <p:txBody>
          <a:bodyPr>
            <a:normAutofit/>
          </a:bodyPr>
          <a:lstStyle/>
          <a:p>
            <a:r>
              <a:rPr lang="en-IN" sz="5400" b="1" dirty="0">
                <a:latin typeface="Times New Roman" panose="02020603050405020304" pitchFamily="18" charset="0"/>
                <a:cs typeface="Times New Roman" panose="02020603050405020304" pitchFamily="18" charset="0"/>
              </a:rPr>
              <a:t>Paper 3</a:t>
            </a:r>
          </a:p>
        </p:txBody>
      </p:sp>
      <p:sp>
        <p:nvSpPr>
          <p:cNvPr id="3" name="Content Placeholder 2">
            <a:extLst>
              <a:ext uri="{FF2B5EF4-FFF2-40B4-BE49-F238E27FC236}">
                <a16:creationId xmlns:a16="http://schemas.microsoft.com/office/drawing/2014/main" id="{F25BD919-0A44-4263-B6D3-BAF14C775430}"/>
              </a:ext>
            </a:extLst>
          </p:cNvPr>
          <p:cNvSpPr>
            <a:spLocks noGrp="1"/>
          </p:cNvSpPr>
          <p:nvPr>
            <p:ph idx="1"/>
          </p:nvPr>
        </p:nvSpPr>
        <p:spPr>
          <a:xfrm>
            <a:off x="457200" y="2159952"/>
            <a:ext cx="8117840" cy="5217159"/>
          </a:xfrm>
        </p:spPr>
        <p:txBody>
          <a:bodyPr>
            <a:noAutofit/>
          </a:bodyPr>
          <a:lstStyle/>
          <a:p>
            <a:pPr marL="0" lvl="0" indent="0" algn="just">
              <a:lnSpc>
                <a:spcPct val="115000"/>
              </a:lnSpc>
              <a:buNone/>
            </a:pPr>
            <a:r>
              <a:rPr lang="en-US" sz="2200"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a:t>
            </a:r>
            <a:r>
              <a:rPr lang="en-US" sz="2200" b="1"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Paper [3]  </a:t>
            </a:r>
            <a:r>
              <a:rPr lang="en-US" sz="2200"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named as </a:t>
            </a:r>
            <a:r>
              <a:rPr lang="en-US" sz="2200" b="1" u="sng"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Multimedia Information Management in an Object-Oriented Database System </a:t>
            </a:r>
            <a:r>
              <a:rPr lang="en-US" sz="2200" i="1"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by Darrell Woelk</a:t>
            </a:r>
            <a:r>
              <a:rPr lang="en-US" sz="22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200" i="1"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Won Kim.</a:t>
            </a:r>
          </a:p>
          <a:p>
            <a:pPr marL="66049" indent="0" algn="just">
              <a:lnSpc>
                <a:spcPct val="115000"/>
              </a:lnSpc>
              <a:buNone/>
            </a:pPr>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paper describes the implementation of the Multimedia Information Manager (MIM) in the ORION object-oriented database system which is operational at MCC. We describe design objectives and implementation techniques that have satisfied the design objectives. </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F23CEEA-9337-4B25-B8E5-5F8A13DAC86C}"/>
              </a:ext>
            </a:extLst>
          </p:cNvPr>
          <p:cNvPicPr/>
          <p:nvPr/>
        </p:nvPicPr>
        <p:blipFill rotWithShape="1">
          <a:blip r:embed="rId2"/>
          <a:srcRect b="9246"/>
          <a:stretch/>
        </p:blipFill>
        <p:spPr bwMode="auto">
          <a:xfrm>
            <a:off x="8696960" y="2159952"/>
            <a:ext cx="3172460" cy="2600055"/>
          </a:xfrm>
          <a:prstGeom prst="rect">
            <a:avLst/>
          </a:prstGeom>
          <a:noFill/>
          <a:ln w="9525">
            <a:noFill/>
            <a:miter lim="800000"/>
            <a:headEnd/>
            <a:tailEnd/>
          </a:ln>
        </p:spPr>
      </p:pic>
      <p:pic>
        <p:nvPicPr>
          <p:cNvPr id="5" name="Content Placeholder 4">
            <a:extLst>
              <a:ext uri="{FF2B5EF4-FFF2-40B4-BE49-F238E27FC236}">
                <a16:creationId xmlns:a16="http://schemas.microsoft.com/office/drawing/2014/main" id="{BC8B6D24-27AE-47C6-B83C-C7CF2762BEE9}"/>
              </a:ext>
            </a:extLst>
          </p:cNvPr>
          <p:cNvPicPr>
            <a:picLocks noChangeAspect="1"/>
          </p:cNvPicPr>
          <p:nvPr/>
        </p:nvPicPr>
        <p:blipFill>
          <a:blip r:embed="rId3"/>
          <a:stretch>
            <a:fillRect/>
          </a:stretch>
        </p:blipFill>
        <p:spPr>
          <a:xfrm>
            <a:off x="2067560" y="302226"/>
            <a:ext cx="2321560" cy="1391448"/>
          </a:xfrm>
          <a:prstGeom prst="ellipse">
            <a:avLst/>
          </a:prstGeom>
          <a:ln>
            <a:noFill/>
          </a:ln>
          <a:effectLst>
            <a:softEdge rad="112500"/>
          </a:effectLst>
        </p:spPr>
      </p:pic>
      <p:sp>
        <p:nvSpPr>
          <p:cNvPr id="6" name="TextBox 5"/>
          <p:cNvSpPr txBox="1"/>
          <p:nvPr/>
        </p:nvSpPr>
        <p:spPr>
          <a:xfrm>
            <a:off x="9491146" y="4897058"/>
            <a:ext cx="1584088" cy="246221"/>
          </a:xfrm>
          <a:prstGeom prst="rect">
            <a:avLst/>
          </a:prstGeom>
          <a:noFill/>
        </p:spPr>
        <p:txBody>
          <a:bodyPr wrap="none" rtlCol="0">
            <a:spAutoFit/>
          </a:bodyPr>
          <a:lstStyle/>
          <a:p>
            <a:r>
              <a:rPr lang="en-IN" sz="1000" b="1" dirty="0">
                <a:latin typeface="Times New Roman" panose="02020603050405020304" pitchFamily="18" charset="0"/>
                <a:cs typeface="Times New Roman" panose="02020603050405020304" pitchFamily="18" charset="0"/>
              </a:rPr>
              <a:t>Fig 3. Orion Architecture</a:t>
            </a:r>
          </a:p>
        </p:txBody>
      </p:sp>
      <p:sp>
        <p:nvSpPr>
          <p:cNvPr id="7" name="TextBox 6"/>
          <p:cNvSpPr txBox="1"/>
          <p:nvPr/>
        </p:nvSpPr>
        <p:spPr>
          <a:xfrm>
            <a:off x="136733" y="6454725"/>
            <a:ext cx="7350089" cy="415498"/>
          </a:xfrm>
          <a:prstGeom prst="rect">
            <a:avLst/>
          </a:prstGeom>
          <a:noFill/>
        </p:spPr>
        <p:txBody>
          <a:bodyPr wrap="none" rtlCol="0">
            <a:spAutoFit/>
          </a:bodyPr>
          <a:lstStyle/>
          <a:p>
            <a:pPr lvl="0"/>
            <a:r>
              <a:rPr lang="en-IN" sz="1050" baseline="30000" dirty="0"/>
              <a:t>1</a:t>
            </a:r>
            <a:r>
              <a:rPr lang="en-IN" sz="1050" dirty="0"/>
              <a:t> Source -  The above picture shows the graph of management system made in Object-Oriented Programming -</a:t>
            </a:r>
            <a:r>
              <a:rPr lang="en-IN" sz="1050" dirty="0">
                <a:hlinkClick r:id="rId4"/>
              </a:rPr>
              <a:t>https:cloudfront.net</a:t>
            </a:r>
            <a:endParaRPr lang="en-IN" sz="1050" u="sng" dirty="0">
              <a:solidFill>
                <a:srgbClr val="3366FF"/>
              </a:solidFill>
              <a:latin typeface="Times New Roman" panose="02020603050405020304" pitchFamily="18" charset="0"/>
              <a:ea typeface="Calibri" panose="020F0502020204030204" pitchFamily="34" charset="0"/>
              <a:cs typeface="Times New Roman" panose="02020603050405020304" pitchFamily="18" charset="0"/>
            </a:endParaRPr>
          </a:p>
          <a:p>
            <a:r>
              <a:rPr lang="en-IN" sz="1050" dirty="0"/>
              <a:t> </a:t>
            </a:r>
          </a:p>
        </p:txBody>
      </p:sp>
    </p:spTree>
    <p:extLst>
      <p:ext uri="{BB962C8B-B14F-4D97-AF65-F5344CB8AC3E}">
        <p14:creationId xmlns:p14="http://schemas.microsoft.com/office/powerpoint/2010/main" val="1103347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C9ABF-57E0-4911-8A10-17FC25F6BB82}"/>
              </a:ext>
            </a:extLst>
          </p:cNvPr>
          <p:cNvSpPr>
            <a:spLocks noGrp="1"/>
          </p:cNvSpPr>
          <p:nvPr>
            <p:ph type="title"/>
          </p:nvPr>
        </p:nvSpPr>
        <p:spPr/>
        <p:txBody>
          <a:bodyPr>
            <a:normAutofit/>
          </a:bodyPr>
          <a:lstStyle/>
          <a:p>
            <a:r>
              <a:rPr lang="en-IN" sz="5400" b="1" dirty="0">
                <a:latin typeface="Times New Roman" panose="02020603050405020304" pitchFamily="18" charset="0"/>
                <a:cs typeface="Times New Roman" panose="02020603050405020304" pitchFamily="18" charset="0"/>
              </a:rPr>
              <a:t>Paper 4</a:t>
            </a:r>
          </a:p>
        </p:txBody>
      </p:sp>
      <p:sp>
        <p:nvSpPr>
          <p:cNvPr id="3" name="Content Placeholder 2">
            <a:extLst>
              <a:ext uri="{FF2B5EF4-FFF2-40B4-BE49-F238E27FC236}">
                <a16:creationId xmlns:a16="http://schemas.microsoft.com/office/drawing/2014/main" id="{7ACA64DB-3631-4ACC-BD10-7E4B9F740E6A}"/>
              </a:ext>
            </a:extLst>
          </p:cNvPr>
          <p:cNvSpPr>
            <a:spLocks noGrp="1"/>
          </p:cNvSpPr>
          <p:nvPr>
            <p:ph idx="1"/>
          </p:nvPr>
        </p:nvSpPr>
        <p:spPr>
          <a:xfrm>
            <a:off x="457200" y="1763079"/>
            <a:ext cx="7762240" cy="4525963"/>
          </a:xfrm>
        </p:spPr>
        <p:txBody>
          <a:bodyPr>
            <a:noAutofit/>
          </a:bodyPr>
          <a:lstStyle/>
          <a:p>
            <a:pPr marL="114309" indent="0" algn="just">
              <a:lnSpc>
                <a:spcPct val="115000"/>
              </a:lnSpc>
              <a:spcAft>
                <a:spcPts val="1000"/>
              </a:spcAft>
              <a:buNone/>
            </a:pPr>
            <a:r>
              <a:rPr lang="en-US" sz="2200" strike="noStrike" dirty="0">
                <a:effectLst/>
                <a:latin typeface="Times New Roman" panose="02020603050405020304" pitchFamily="18" charset="0"/>
                <a:ea typeface="Times New Roman" panose="02020603050405020304" pitchFamily="18" charset="0"/>
                <a:cs typeface="Times New Roman" panose="02020603050405020304" pitchFamily="18" charset="0"/>
              </a:rPr>
              <a:t>In </a:t>
            </a:r>
            <a:r>
              <a:rPr lang="en-US" sz="2200" b="1" strike="noStrike" dirty="0">
                <a:effectLst/>
                <a:latin typeface="Times New Roman" panose="02020603050405020304" pitchFamily="18" charset="0"/>
                <a:ea typeface="Times New Roman" panose="02020603050405020304" pitchFamily="18" charset="0"/>
                <a:cs typeface="Times New Roman" panose="02020603050405020304" pitchFamily="18" charset="0"/>
              </a:rPr>
              <a:t>Paper [4] </a:t>
            </a:r>
            <a:r>
              <a:rPr lang="en-US" sz="2200" strike="noStrike" dirty="0">
                <a:effectLst/>
                <a:latin typeface="Times New Roman" panose="02020603050405020304" pitchFamily="18" charset="0"/>
                <a:ea typeface="Times New Roman" panose="02020603050405020304" pitchFamily="18" charset="0"/>
                <a:cs typeface="Times New Roman" panose="02020603050405020304" pitchFamily="18" charset="0"/>
              </a:rPr>
              <a:t>named as </a:t>
            </a:r>
            <a:r>
              <a:rPr lang="en-US" sz="2200" b="1" u="sng" strike="noStrike" dirty="0">
                <a:effectLst/>
                <a:latin typeface="Times New Roman" panose="02020603050405020304" pitchFamily="18" charset="0"/>
                <a:ea typeface="Times New Roman" panose="02020603050405020304" pitchFamily="18" charset="0"/>
                <a:cs typeface="Times New Roman" panose="02020603050405020304" pitchFamily="18" charset="0"/>
              </a:rPr>
              <a:t>Extensible object-oriented file system </a:t>
            </a:r>
            <a:r>
              <a:rPr lang="en-US" sz="2200" i="1" strike="noStrike" dirty="0">
                <a:effectLst/>
                <a:latin typeface="Times New Roman" panose="02020603050405020304" pitchFamily="18" charset="0"/>
                <a:ea typeface="Times New Roman" panose="02020603050405020304" pitchFamily="18" charset="0"/>
                <a:cs typeface="Times New Roman" panose="02020603050405020304" pitchFamily="18" charset="0"/>
              </a:rPr>
              <a:t>by Bryan P. Atsatt</a:t>
            </a:r>
            <a:r>
              <a:rPr lang="en-US" sz="2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i="1" strike="noStrike" dirty="0">
                <a:effectLst/>
                <a:latin typeface="Times New Roman" panose="02020603050405020304" pitchFamily="18" charset="0"/>
                <a:ea typeface="Times New Roman" panose="02020603050405020304" pitchFamily="18" charset="0"/>
                <a:cs typeface="Times New Roman" panose="02020603050405020304" pitchFamily="18" charset="0"/>
              </a:rPr>
              <a:t>Earsh K. Nandkeshwar, Michael J. Seilnacht, Hemantkumar A. Thakkar, George R. Turner </a:t>
            </a:r>
            <a:r>
              <a:rPr lang="en-US" sz="2200" strike="noStrike"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200" i="1" strike="noStrike" dirty="0">
                <a:effectLst/>
                <a:latin typeface="Times New Roman" panose="02020603050405020304" pitchFamily="18" charset="0"/>
                <a:ea typeface="Times New Roman" panose="02020603050405020304" pitchFamily="18" charset="0"/>
                <a:cs typeface="Times New Roman" panose="02020603050405020304" pitchFamily="18" charset="0"/>
              </a:rPr>
              <a:t> Roger R. Webster.</a:t>
            </a:r>
          </a:p>
          <a:p>
            <a:pPr marL="114309" indent="0" algn="just">
              <a:lnSpc>
                <a:spcPct val="115000"/>
              </a:lnSpc>
              <a:spcAft>
                <a:spcPts val="1000"/>
              </a:spcAft>
              <a:buNone/>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An object-oriented file system in an object-oriented operating system includes a file system entity class that is subclassed into a volume, directory and file subclass. These classes encapsulate standard file system properties such as name, creation date, and size, as well as standard operations such as create, open, close, and property accessors. </a:t>
            </a:r>
            <a:endParaRPr lang="en-IN"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2CB04C8-DF98-4017-A275-105AE210B505}"/>
              </a:ext>
            </a:extLst>
          </p:cNvPr>
          <p:cNvPicPr/>
          <p:nvPr/>
        </p:nvPicPr>
        <p:blipFill>
          <a:blip r:embed="rId2"/>
          <a:srcRect/>
          <a:stretch>
            <a:fillRect/>
          </a:stretch>
        </p:blipFill>
        <p:spPr bwMode="auto">
          <a:xfrm>
            <a:off x="8371840" y="1763079"/>
            <a:ext cx="3708400" cy="3316921"/>
          </a:xfrm>
          <a:prstGeom prst="rect">
            <a:avLst/>
          </a:prstGeom>
          <a:noFill/>
          <a:ln w="9525">
            <a:noFill/>
            <a:miter lim="800000"/>
            <a:headEnd/>
            <a:tailEnd/>
          </a:ln>
        </p:spPr>
      </p:pic>
      <p:pic>
        <p:nvPicPr>
          <p:cNvPr id="5" name="Content Placeholder 4">
            <a:extLst>
              <a:ext uri="{FF2B5EF4-FFF2-40B4-BE49-F238E27FC236}">
                <a16:creationId xmlns:a16="http://schemas.microsoft.com/office/drawing/2014/main" id="{841E6D3D-1158-4E3B-A8A4-0ECC3DE72119}"/>
              </a:ext>
            </a:extLst>
          </p:cNvPr>
          <p:cNvPicPr>
            <a:picLocks noChangeAspect="1"/>
          </p:cNvPicPr>
          <p:nvPr/>
        </p:nvPicPr>
        <p:blipFill>
          <a:blip r:embed="rId3"/>
          <a:stretch>
            <a:fillRect/>
          </a:stretch>
        </p:blipFill>
        <p:spPr>
          <a:xfrm>
            <a:off x="2209800" y="371631"/>
            <a:ext cx="2321560" cy="1391448"/>
          </a:xfrm>
          <a:prstGeom prst="ellipse">
            <a:avLst/>
          </a:prstGeom>
          <a:ln>
            <a:noFill/>
          </a:ln>
          <a:effectLst>
            <a:softEdge rad="112500"/>
          </a:effectLst>
        </p:spPr>
      </p:pic>
      <p:sp>
        <p:nvSpPr>
          <p:cNvPr id="7" name="TextBox 6"/>
          <p:cNvSpPr txBox="1"/>
          <p:nvPr/>
        </p:nvSpPr>
        <p:spPr>
          <a:xfrm>
            <a:off x="8911649" y="5149929"/>
            <a:ext cx="2444900" cy="246221"/>
          </a:xfrm>
          <a:prstGeom prst="rect">
            <a:avLst/>
          </a:prstGeom>
          <a:noFill/>
        </p:spPr>
        <p:txBody>
          <a:bodyPr wrap="none" rtlCol="0">
            <a:spAutoFit/>
          </a:bodyPr>
          <a:lstStyle/>
          <a:p>
            <a:r>
              <a:rPr lang="en-IN" sz="1000" b="1" dirty="0">
                <a:latin typeface="Times New Roman" panose="02020603050405020304" pitchFamily="18" charset="0"/>
                <a:cs typeface="Times New Roman" panose="02020603050405020304" pitchFamily="18" charset="0"/>
              </a:rPr>
              <a:t>Fig 4. Extensible Object Oriented System</a:t>
            </a:r>
          </a:p>
        </p:txBody>
      </p:sp>
      <p:sp>
        <p:nvSpPr>
          <p:cNvPr id="8" name="TextBox 7"/>
          <p:cNvSpPr txBox="1"/>
          <p:nvPr/>
        </p:nvSpPr>
        <p:spPr>
          <a:xfrm>
            <a:off x="136733" y="6454725"/>
            <a:ext cx="6040436" cy="253916"/>
          </a:xfrm>
          <a:prstGeom prst="rect">
            <a:avLst/>
          </a:prstGeom>
          <a:noFill/>
        </p:spPr>
        <p:txBody>
          <a:bodyPr wrap="none" rtlCol="0">
            <a:spAutoFit/>
          </a:bodyPr>
          <a:lstStyle/>
          <a:p>
            <a:pPr lvl="0"/>
            <a:r>
              <a:rPr lang="en-IN" sz="1050" baseline="30000" dirty="0"/>
              <a:t>1</a:t>
            </a:r>
            <a:r>
              <a:rPr lang="en-IN" sz="1050" dirty="0"/>
              <a:t> Source -  The above picture shows the extensible object-oriented file system - </a:t>
            </a:r>
            <a:r>
              <a:rPr lang="en-IN" sz="1050" dirty="0">
                <a:hlinkClick r:id="rId4"/>
              </a:rPr>
              <a:t>https://patents.google.com</a:t>
            </a:r>
            <a:endParaRPr lang="en-IN" sz="1050" dirty="0"/>
          </a:p>
        </p:txBody>
      </p:sp>
    </p:spTree>
    <p:extLst>
      <p:ext uri="{BB962C8B-B14F-4D97-AF65-F5344CB8AC3E}">
        <p14:creationId xmlns:p14="http://schemas.microsoft.com/office/powerpoint/2010/main" val="3649688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B15F3-9207-4E30-B64B-8932423D2164}"/>
              </a:ext>
            </a:extLst>
          </p:cNvPr>
          <p:cNvSpPr>
            <a:spLocks noGrp="1"/>
          </p:cNvSpPr>
          <p:nvPr>
            <p:ph type="title"/>
          </p:nvPr>
        </p:nvSpPr>
        <p:spPr>
          <a:xfrm>
            <a:off x="762000" y="335599"/>
            <a:ext cx="10972800" cy="1143000"/>
          </a:xfrm>
        </p:spPr>
        <p:txBody>
          <a:bodyPr>
            <a:normAutofit/>
          </a:bodyPr>
          <a:lstStyle/>
          <a:p>
            <a:r>
              <a:rPr lang="en-IN" sz="6000" b="1" dirty="0">
                <a:latin typeface="Times New Roman" panose="02020603050405020304" pitchFamily="18" charset="0"/>
                <a:cs typeface="Times New Roman" panose="02020603050405020304" pitchFamily="18" charset="0"/>
              </a:rPr>
              <a:t>Methodology</a:t>
            </a:r>
          </a:p>
        </p:txBody>
      </p:sp>
      <p:pic>
        <p:nvPicPr>
          <p:cNvPr id="5" name="Content Placeholder 4">
            <a:extLst>
              <a:ext uri="{FF2B5EF4-FFF2-40B4-BE49-F238E27FC236}">
                <a16:creationId xmlns:a16="http://schemas.microsoft.com/office/drawing/2014/main" id="{8D71FA7E-2947-4E07-AFE4-E8EB05F6115B}"/>
              </a:ext>
            </a:extLst>
          </p:cNvPr>
          <p:cNvPicPr>
            <a:picLocks noGrp="1" noChangeAspect="1"/>
          </p:cNvPicPr>
          <p:nvPr>
            <p:ph idx="1"/>
          </p:nvPr>
        </p:nvPicPr>
        <p:blipFill>
          <a:blip r:embed="rId2"/>
          <a:stretch>
            <a:fillRect/>
          </a:stretch>
        </p:blipFill>
        <p:spPr>
          <a:xfrm>
            <a:off x="8646160" y="119540"/>
            <a:ext cx="1833562" cy="1833562"/>
          </a:xfrm>
          <a:prstGeom prst="ellipse">
            <a:avLst/>
          </a:prstGeom>
          <a:ln>
            <a:noFill/>
          </a:ln>
          <a:effectLst>
            <a:softEdge rad="112500"/>
          </a:effectLst>
        </p:spPr>
      </p:pic>
      <p:pic>
        <p:nvPicPr>
          <p:cNvPr id="7" name="Picture 6">
            <a:extLst>
              <a:ext uri="{FF2B5EF4-FFF2-40B4-BE49-F238E27FC236}">
                <a16:creationId xmlns:a16="http://schemas.microsoft.com/office/drawing/2014/main" id="{0B49E4EE-1A69-4D7A-A81F-AB0E034A945B}"/>
              </a:ext>
            </a:extLst>
          </p:cNvPr>
          <p:cNvPicPr>
            <a:picLocks noChangeAspect="1"/>
          </p:cNvPicPr>
          <p:nvPr/>
        </p:nvPicPr>
        <p:blipFill>
          <a:blip r:embed="rId3"/>
          <a:stretch>
            <a:fillRect/>
          </a:stretch>
        </p:blipFill>
        <p:spPr>
          <a:xfrm>
            <a:off x="2578956" y="2043796"/>
            <a:ext cx="6521341" cy="3666464"/>
          </a:xfrm>
          <a:prstGeom prst="rect">
            <a:avLst/>
          </a:prstGeom>
          <a:ln>
            <a:noFill/>
          </a:ln>
          <a:effectLst>
            <a:softEdge rad="112500"/>
          </a:effectLst>
        </p:spPr>
      </p:pic>
      <p:sp>
        <p:nvSpPr>
          <p:cNvPr id="8" name="TextBox 7">
            <a:extLst>
              <a:ext uri="{FF2B5EF4-FFF2-40B4-BE49-F238E27FC236}">
                <a16:creationId xmlns:a16="http://schemas.microsoft.com/office/drawing/2014/main" id="{BF3C384B-AF5A-4757-B77E-A440ACDAFC59}"/>
              </a:ext>
            </a:extLst>
          </p:cNvPr>
          <p:cNvSpPr txBox="1"/>
          <p:nvPr/>
        </p:nvSpPr>
        <p:spPr>
          <a:xfrm>
            <a:off x="757245" y="1468047"/>
            <a:ext cx="1016476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We are using the iterative waterfall model for our project.</a:t>
            </a:r>
          </a:p>
        </p:txBody>
      </p:sp>
      <p:sp>
        <p:nvSpPr>
          <p:cNvPr id="4" name="TextBox 3"/>
          <p:cNvSpPr txBox="1"/>
          <p:nvPr/>
        </p:nvSpPr>
        <p:spPr>
          <a:xfrm>
            <a:off x="2945064" y="5850716"/>
            <a:ext cx="7203162" cy="276999"/>
          </a:xfrm>
          <a:prstGeom prst="rect">
            <a:avLst/>
          </a:prstGeom>
          <a:noFill/>
        </p:spPr>
        <p:txBody>
          <a:bodyPr wrap="square" rtlCol="0">
            <a:spAutoFit/>
          </a:bodyPr>
          <a:lstStyle/>
          <a:p>
            <a:r>
              <a:rPr lang="en-IN" sz="1200" dirty="0"/>
              <a:t>Fig 5. </a:t>
            </a:r>
            <a:r>
              <a:rPr lang="en-US" sz="1200" dirty="0"/>
              <a:t>Feedback paths introduced by the iterative waterfall model are shown in the figure. </a:t>
            </a:r>
            <a:r>
              <a:rPr lang="en-US" sz="1200" baseline="30000" dirty="0"/>
              <a:t>1</a:t>
            </a:r>
            <a:endParaRPr lang="en-IN" sz="1200" baseline="30000" dirty="0"/>
          </a:p>
        </p:txBody>
      </p:sp>
      <p:sp>
        <p:nvSpPr>
          <p:cNvPr id="3" name="TextBox 2"/>
          <p:cNvSpPr txBox="1"/>
          <p:nvPr/>
        </p:nvSpPr>
        <p:spPr>
          <a:xfrm>
            <a:off x="136733" y="6454725"/>
            <a:ext cx="6883616" cy="415498"/>
          </a:xfrm>
          <a:prstGeom prst="rect">
            <a:avLst/>
          </a:prstGeom>
          <a:noFill/>
        </p:spPr>
        <p:txBody>
          <a:bodyPr wrap="none" rtlCol="0">
            <a:spAutoFit/>
          </a:bodyPr>
          <a:lstStyle/>
          <a:p>
            <a:pPr lvl="0"/>
            <a:r>
              <a:rPr lang="en-IN" sz="1050" baseline="30000" dirty="0"/>
              <a:t>1</a:t>
            </a:r>
            <a:r>
              <a:rPr lang="en-IN" sz="1050" dirty="0"/>
              <a:t> Source -  The above picture shows the stages of iterative waterfall model retrieved from - </a:t>
            </a:r>
            <a:r>
              <a:rPr lang="en-IN" sz="1050" u="sng" dirty="0">
                <a:solidFill>
                  <a:srgbClr val="3366FF"/>
                </a:solidFill>
                <a:latin typeface="Times New Roman" panose="02020603050405020304" pitchFamily="18" charset="0"/>
                <a:ea typeface="Calibri" panose="020F0502020204030204" pitchFamily="34" charset="0"/>
                <a:cs typeface="Times New Roman" panose="02020603050405020304" pitchFamily="18" charset="0"/>
                <a:hlinkClick r:id="rId4"/>
              </a:rPr>
              <a:t>https://www.geeksforgeeks.org</a:t>
            </a:r>
            <a:endParaRPr lang="en-IN" sz="1050" u="sng" dirty="0">
              <a:solidFill>
                <a:srgbClr val="3366FF"/>
              </a:solidFill>
              <a:latin typeface="Times New Roman" panose="02020603050405020304" pitchFamily="18" charset="0"/>
              <a:ea typeface="Calibri" panose="020F0502020204030204" pitchFamily="34" charset="0"/>
              <a:cs typeface="Times New Roman" panose="02020603050405020304" pitchFamily="18" charset="0"/>
            </a:endParaRPr>
          </a:p>
          <a:p>
            <a:r>
              <a:rPr lang="en-IN" sz="1050" dirty="0"/>
              <a:t> </a:t>
            </a:r>
          </a:p>
        </p:txBody>
      </p:sp>
    </p:spTree>
    <p:extLst>
      <p:ext uri="{BB962C8B-B14F-4D97-AF65-F5344CB8AC3E}">
        <p14:creationId xmlns:p14="http://schemas.microsoft.com/office/powerpoint/2010/main" val="514580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149FC-874A-4E37-9058-E2C1BB1055FC}"/>
              </a:ext>
            </a:extLst>
          </p:cNvPr>
          <p:cNvSpPr>
            <a:spLocks noGrp="1"/>
          </p:cNvSpPr>
          <p:nvPr>
            <p:ph type="title"/>
          </p:nvPr>
        </p:nvSpPr>
        <p:spPr/>
        <p:txBody>
          <a:bodyPr>
            <a:normAutofit/>
          </a:bodyPr>
          <a:lstStyle/>
          <a:p>
            <a:r>
              <a:rPr lang="en-IN" sz="5400" b="1" dirty="0">
                <a:latin typeface="Times New Roman" panose="02020603050405020304" pitchFamily="18" charset="0"/>
                <a:cs typeface="Times New Roman" panose="02020603050405020304" pitchFamily="18" charset="0"/>
              </a:rPr>
              <a:t>Functioning Of The System</a:t>
            </a:r>
          </a:p>
        </p:txBody>
      </p:sp>
      <p:pic>
        <p:nvPicPr>
          <p:cNvPr id="7" name="Picture 6">
            <a:extLst>
              <a:ext uri="{FF2B5EF4-FFF2-40B4-BE49-F238E27FC236}">
                <a16:creationId xmlns:a16="http://schemas.microsoft.com/office/drawing/2014/main" id="{680C79D8-4A7E-497E-89FF-083C208D752B}"/>
              </a:ext>
            </a:extLst>
          </p:cNvPr>
          <p:cNvPicPr>
            <a:picLocks noChangeAspect="1"/>
          </p:cNvPicPr>
          <p:nvPr/>
        </p:nvPicPr>
        <p:blipFill>
          <a:blip r:embed="rId2"/>
          <a:stretch>
            <a:fillRect/>
          </a:stretch>
        </p:blipFill>
        <p:spPr>
          <a:xfrm>
            <a:off x="2621280" y="1493520"/>
            <a:ext cx="6563359" cy="5069840"/>
          </a:xfrm>
          <a:prstGeom prst="rect">
            <a:avLst/>
          </a:prstGeom>
        </p:spPr>
      </p:pic>
      <p:sp>
        <p:nvSpPr>
          <p:cNvPr id="11" name="Rectangle 10">
            <a:extLst>
              <a:ext uri="{FF2B5EF4-FFF2-40B4-BE49-F238E27FC236}">
                <a16:creationId xmlns:a16="http://schemas.microsoft.com/office/drawing/2014/main" id="{9322D650-3B7B-4454-88B5-38111C7B6BB3}"/>
              </a:ext>
            </a:extLst>
          </p:cNvPr>
          <p:cNvSpPr/>
          <p:nvPr/>
        </p:nvSpPr>
        <p:spPr>
          <a:xfrm>
            <a:off x="-4318" y="1928634"/>
            <a:ext cx="4788490" cy="707886"/>
          </a:xfrm>
          <a:prstGeom prst="rect">
            <a:avLst/>
          </a:prstGeom>
          <a:noFill/>
        </p:spPr>
        <p:txBody>
          <a:bodyPr wrap="none" lIns="91440" tIns="45720" rIns="91440" bIns="45720">
            <a:spAutoFit/>
          </a:bodyPr>
          <a:lstStyle/>
          <a:p>
            <a:pPr algn="just"/>
            <a:r>
              <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Administration Login:</a:t>
            </a:r>
          </a:p>
        </p:txBody>
      </p:sp>
      <p:sp>
        <p:nvSpPr>
          <p:cNvPr id="3" name="TextBox 2"/>
          <p:cNvSpPr txBox="1"/>
          <p:nvPr/>
        </p:nvSpPr>
        <p:spPr>
          <a:xfrm>
            <a:off x="4532879" y="6563360"/>
            <a:ext cx="2015295" cy="246221"/>
          </a:xfrm>
          <a:prstGeom prst="rect">
            <a:avLst/>
          </a:prstGeom>
          <a:noFill/>
        </p:spPr>
        <p:txBody>
          <a:bodyPr wrap="none" rtlCol="0">
            <a:spAutoFit/>
          </a:bodyPr>
          <a:lstStyle/>
          <a:p>
            <a:r>
              <a:rPr lang="en-IN" sz="1000" b="1" dirty="0">
                <a:latin typeface="Times New Roman" panose="02020603050405020304" pitchFamily="18" charset="0"/>
                <a:cs typeface="Times New Roman" panose="02020603050405020304" pitchFamily="18" charset="0"/>
              </a:rPr>
              <a:t>Fig 6.1 Functioning of the System</a:t>
            </a:r>
          </a:p>
        </p:txBody>
      </p:sp>
    </p:spTree>
    <p:extLst>
      <p:ext uri="{BB962C8B-B14F-4D97-AF65-F5344CB8AC3E}">
        <p14:creationId xmlns:p14="http://schemas.microsoft.com/office/powerpoint/2010/main" val="1148771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B3F66-11DA-49F2-BBEB-EE8F422060DB}"/>
              </a:ext>
            </a:extLst>
          </p:cNvPr>
          <p:cNvSpPr>
            <a:spLocks noGrp="1"/>
          </p:cNvSpPr>
          <p:nvPr>
            <p:ph type="title"/>
          </p:nvPr>
        </p:nvSpPr>
        <p:spPr>
          <a:xfrm>
            <a:off x="304800" y="629602"/>
            <a:ext cx="6024880" cy="1143000"/>
          </a:xfrm>
        </p:spPr>
        <p:txBody>
          <a:bodyPr>
            <a:normAutofit/>
          </a:bodyPr>
          <a:lstStyle/>
          <a:p>
            <a:r>
              <a:rPr lang="en-IN" sz="3800" dirty="0">
                <a:latin typeface="Times New Roman" panose="02020603050405020304" pitchFamily="18" charset="0"/>
                <a:cs typeface="Times New Roman" panose="02020603050405020304" pitchFamily="18" charset="0"/>
              </a:rPr>
              <a:t>Police Enquiry Login</a:t>
            </a:r>
          </a:p>
        </p:txBody>
      </p:sp>
      <p:pic>
        <p:nvPicPr>
          <p:cNvPr id="5" name="Picture 4">
            <a:extLst>
              <a:ext uri="{FF2B5EF4-FFF2-40B4-BE49-F238E27FC236}">
                <a16:creationId xmlns:a16="http://schemas.microsoft.com/office/drawing/2014/main" id="{85239736-255F-478A-9678-CD083439F4A6}"/>
              </a:ext>
            </a:extLst>
          </p:cNvPr>
          <p:cNvPicPr>
            <a:picLocks noChangeAspect="1"/>
          </p:cNvPicPr>
          <p:nvPr/>
        </p:nvPicPr>
        <p:blipFill>
          <a:blip r:embed="rId2"/>
          <a:stretch>
            <a:fillRect/>
          </a:stretch>
        </p:blipFill>
        <p:spPr>
          <a:xfrm>
            <a:off x="568960" y="1772602"/>
            <a:ext cx="5201920" cy="4303078"/>
          </a:xfrm>
          <a:prstGeom prst="rect">
            <a:avLst/>
          </a:prstGeom>
        </p:spPr>
      </p:pic>
      <p:sp>
        <p:nvSpPr>
          <p:cNvPr id="6" name="Title 1">
            <a:extLst>
              <a:ext uri="{FF2B5EF4-FFF2-40B4-BE49-F238E27FC236}">
                <a16:creationId xmlns:a16="http://schemas.microsoft.com/office/drawing/2014/main" id="{22B7B9F1-8DC2-4B21-A707-09161DAD2035}"/>
              </a:ext>
            </a:extLst>
          </p:cNvPr>
          <p:cNvSpPr txBox="1">
            <a:spLocks/>
          </p:cNvSpPr>
          <p:nvPr/>
        </p:nvSpPr>
        <p:spPr>
          <a:xfrm>
            <a:off x="6329680" y="629601"/>
            <a:ext cx="6319520" cy="1143000"/>
          </a:xfrm>
          <a:prstGeom prst="rect">
            <a:avLst/>
          </a:prstGeom>
        </p:spPr>
        <p:txBody>
          <a:bodyPr vert="horz" lIns="91438" tIns="45719" rIns="91438" bIns="45719" rtlCol="0" anchor="ctr">
            <a:no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r>
              <a:rPr lang="en-IN" sz="3800" dirty="0">
                <a:latin typeface="Times New Roman" panose="02020603050405020304" pitchFamily="18" charset="0"/>
                <a:cs typeface="Times New Roman" panose="02020603050405020304" pitchFamily="18" charset="0"/>
              </a:rPr>
              <a:t>Jailor Login</a:t>
            </a:r>
          </a:p>
        </p:txBody>
      </p:sp>
      <p:pic>
        <p:nvPicPr>
          <p:cNvPr id="8" name="Picture 7">
            <a:extLst>
              <a:ext uri="{FF2B5EF4-FFF2-40B4-BE49-F238E27FC236}">
                <a16:creationId xmlns:a16="http://schemas.microsoft.com/office/drawing/2014/main" id="{621F804B-AB83-4302-94B4-9C4238D677A2}"/>
              </a:ext>
            </a:extLst>
          </p:cNvPr>
          <p:cNvPicPr>
            <a:picLocks noChangeAspect="1"/>
          </p:cNvPicPr>
          <p:nvPr/>
        </p:nvPicPr>
        <p:blipFill>
          <a:blip r:embed="rId3"/>
          <a:stretch>
            <a:fillRect/>
          </a:stretch>
        </p:blipFill>
        <p:spPr>
          <a:xfrm>
            <a:off x="7118350" y="1772602"/>
            <a:ext cx="4152900" cy="4429125"/>
          </a:xfrm>
          <a:prstGeom prst="rect">
            <a:avLst/>
          </a:prstGeom>
        </p:spPr>
      </p:pic>
      <p:sp>
        <p:nvSpPr>
          <p:cNvPr id="3" name="TextBox 2"/>
          <p:cNvSpPr txBox="1"/>
          <p:nvPr/>
        </p:nvSpPr>
        <p:spPr>
          <a:xfrm>
            <a:off x="1877739" y="6201727"/>
            <a:ext cx="2584362" cy="246221"/>
          </a:xfrm>
          <a:prstGeom prst="rect">
            <a:avLst/>
          </a:prstGeom>
          <a:noFill/>
        </p:spPr>
        <p:txBody>
          <a:bodyPr wrap="none" rtlCol="0">
            <a:spAutoFit/>
          </a:bodyPr>
          <a:lstStyle/>
          <a:p>
            <a:r>
              <a:rPr lang="en-IN" sz="1000" b="1" dirty="0">
                <a:latin typeface="Times New Roman" panose="02020603050405020304" pitchFamily="18" charset="0"/>
                <a:cs typeface="Times New Roman" panose="02020603050405020304" pitchFamily="18" charset="0"/>
              </a:rPr>
              <a:t>Fig 6.2 Functioning of Police Enquiry Login</a:t>
            </a:r>
          </a:p>
        </p:txBody>
      </p:sp>
      <p:sp>
        <p:nvSpPr>
          <p:cNvPr id="4" name="TextBox 3"/>
          <p:cNvSpPr txBox="1"/>
          <p:nvPr/>
        </p:nvSpPr>
        <p:spPr>
          <a:xfrm>
            <a:off x="7063210" y="6201726"/>
            <a:ext cx="3113353" cy="246221"/>
          </a:xfrm>
          <a:prstGeom prst="rect">
            <a:avLst/>
          </a:prstGeom>
          <a:noFill/>
        </p:spPr>
        <p:txBody>
          <a:bodyPr wrap="none" rtlCol="0">
            <a:spAutoFit/>
          </a:bodyPr>
          <a:lstStyle/>
          <a:p>
            <a:r>
              <a:rPr lang="en-IN" sz="1000" b="1" dirty="0">
                <a:latin typeface="Times New Roman" panose="02020603050405020304" pitchFamily="18" charset="0"/>
                <a:cs typeface="Times New Roman" panose="02020603050405020304" pitchFamily="18" charset="0"/>
              </a:rPr>
              <a:t>Fig 6.3 Functioning of Prisoner Administration Login</a:t>
            </a:r>
          </a:p>
        </p:txBody>
      </p:sp>
    </p:spTree>
    <p:extLst>
      <p:ext uri="{BB962C8B-B14F-4D97-AF65-F5344CB8AC3E}">
        <p14:creationId xmlns:p14="http://schemas.microsoft.com/office/powerpoint/2010/main" val="122767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D25934-ABC8-436C-8402-BF629FD83C78}"/>
              </a:ext>
            </a:extLst>
          </p:cNvPr>
          <p:cNvSpPr txBox="1"/>
          <p:nvPr/>
        </p:nvSpPr>
        <p:spPr>
          <a:xfrm>
            <a:off x="-314960" y="539550"/>
            <a:ext cx="12293600" cy="2585323"/>
          </a:xfrm>
          <a:prstGeom prst="rect">
            <a:avLst/>
          </a:prstGeom>
          <a:noFill/>
        </p:spPr>
        <p:txBody>
          <a:bodyPr wrap="square" rtlCol="0">
            <a:spAutoFit/>
          </a:bodyPr>
          <a:lstStyle/>
          <a:p>
            <a:pPr algn="ctr"/>
            <a:r>
              <a:rPr lang="en-IN" sz="5400" b="1" u="sng" dirty="0">
                <a:latin typeface="Times New Roman" panose="02020603050405020304" pitchFamily="18" charset="0"/>
                <a:cs typeface="Times New Roman" panose="02020603050405020304" pitchFamily="18" charset="0"/>
              </a:rPr>
              <a:t>Project Title </a:t>
            </a:r>
          </a:p>
          <a:p>
            <a:pPr algn="ctr"/>
            <a:endParaRPr lang="en-IN" sz="5400" b="1" u="sng" dirty="0">
              <a:latin typeface="Times New Roman" panose="02020603050405020304" pitchFamily="18" charset="0"/>
              <a:cs typeface="Times New Roman" panose="02020603050405020304" pitchFamily="18" charset="0"/>
            </a:endParaRPr>
          </a:p>
          <a:p>
            <a:pPr algn="ctr"/>
            <a:r>
              <a:rPr lang="en-IN" sz="5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Prisoner Surveillance Setup</a:t>
            </a:r>
            <a:endParaRPr lang="en-IN" sz="5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A1D05D1-20E7-416D-9375-9499B461C69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3150690" y="3521343"/>
            <a:ext cx="5362299" cy="2982779"/>
          </a:xfrm>
          <a:prstGeom prst="rect">
            <a:avLst/>
          </a:prstGeom>
          <a:solidFill>
            <a:srgbClr val="FFFFFF">
              <a:shade val="85000"/>
            </a:srgbClr>
          </a:solidFill>
          <a:ln w="88900" cap="sq">
            <a:solidFill>
              <a:srgbClr val="FFFFFF"/>
            </a:solidFill>
            <a:miter lim="800000"/>
          </a:ln>
          <a:effectLst>
            <a:glow rad="101600">
              <a:schemeClr val="accent3">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4D5DF1F9-81B4-44D4-AED9-85427393E8A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8685212" y="363220"/>
            <a:ext cx="2847975" cy="1600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8050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2A7B344-954B-42A6-9C43-891E408B7236}"/>
              </a:ext>
            </a:extLst>
          </p:cNvPr>
          <p:cNvSpPr>
            <a:spLocks noGrp="1"/>
          </p:cNvSpPr>
          <p:nvPr>
            <p:ph type="title"/>
          </p:nvPr>
        </p:nvSpPr>
        <p:spPr>
          <a:xfrm>
            <a:off x="-203200" y="507986"/>
            <a:ext cx="12192000" cy="564910"/>
          </a:xfrm>
        </p:spPr>
        <p:txBody>
          <a:bodyPr>
            <a:noAutofit/>
          </a:bodyPr>
          <a:lstStyle/>
          <a:p>
            <a:r>
              <a:rPr lang="en-IN" sz="4400" b="1" dirty="0">
                <a:solidFill>
                  <a:schemeClr val="tx1"/>
                </a:solidFill>
                <a:latin typeface="Times New Roman" panose="02020603050405020304" pitchFamily="18" charset="0"/>
                <a:cs typeface="Times New Roman" panose="02020603050405020304" pitchFamily="18" charset="0"/>
              </a:rPr>
              <a:t>Concepts Used</a:t>
            </a:r>
          </a:p>
        </p:txBody>
      </p:sp>
      <p:sp>
        <p:nvSpPr>
          <p:cNvPr id="8" name="TextBox 7">
            <a:extLst>
              <a:ext uri="{FF2B5EF4-FFF2-40B4-BE49-F238E27FC236}">
                <a16:creationId xmlns:a16="http://schemas.microsoft.com/office/drawing/2014/main" id="{642AD663-619C-40B1-93D9-7DB9C00CE359}"/>
              </a:ext>
            </a:extLst>
          </p:cNvPr>
          <p:cNvSpPr txBox="1"/>
          <p:nvPr/>
        </p:nvSpPr>
        <p:spPr>
          <a:xfrm>
            <a:off x="1432560" y="2074166"/>
            <a:ext cx="10556240" cy="4401205"/>
          </a:xfrm>
          <a:prstGeom prst="rect">
            <a:avLst/>
          </a:prstGeom>
          <a:noFill/>
        </p:spPr>
        <p:txBody>
          <a:bodyPr wrap="square" rtlCol="0">
            <a:spAutoFit/>
          </a:bodyPr>
          <a:lstStyle/>
          <a:p>
            <a:pPr marL="457200" indent="-457200" algn="just">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Header Files:</a:t>
            </a:r>
          </a:p>
          <a:p>
            <a:pPr marL="1371577" lvl="2" indent="-457200" algn="just">
              <a:buFont typeface="Arial" panose="020B0604020202020204" pitchFamily="34" charset="0"/>
              <a:buChar char="•"/>
            </a:pPr>
            <a:r>
              <a:rPr lang="en-IN" sz="2000" dirty="0" err="1">
                <a:latin typeface="Times New Roman" panose="02020603050405020304" pitchFamily="18" charset="0"/>
                <a:cs typeface="Times New Roman" panose="02020603050405020304" pitchFamily="18" charset="0"/>
              </a:rPr>
              <a:t>Windows.h</a:t>
            </a:r>
            <a:endParaRPr lang="en-IN" sz="2000" dirty="0">
              <a:latin typeface="Times New Roman" panose="02020603050405020304" pitchFamily="18" charset="0"/>
              <a:cs typeface="Times New Roman" panose="02020603050405020304" pitchFamily="18" charset="0"/>
            </a:endParaRPr>
          </a:p>
          <a:p>
            <a:pPr marL="1371577" lvl="2" indent="-4572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iostream</a:t>
            </a:r>
          </a:p>
          <a:p>
            <a:pPr marL="1371577" lvl="2" indent="-457200" algn="just">
              <a:buFont typeface="Arial" panose="020B0604020202020204" pitchFamily="34" charset="0"/>
              <a:buChar char="•"/>
            </a:pPr>
            <a:r>
              <a:rPr lang="en-IN" sz="2000" dirty="0" err="1">
                <a:latin typeface="Times New Roman" panose="02020603050405020304" pitchFamily="18" charset="0"/>
                <a:cs typeface="Times New Roman" panose="02020603050405020304" pitchFamily="18" charset="0"/>
              </a:rPr>
              <a:t>String.h</a:t>
            </a:r>
            <a:endParaRPr lang="en-IN" sz="2000" dirty="0">
              <a:latin typeface="Times New Roman" panose="02020603050405020304" pitchFamily="18" charset="0"/>
              <a:cs typeface="Times New Roman" panose="02020603050405020304" pitchFamily="18" charset="0"/>
            </a:endParaRPr>
          </a:p>
          <a:p>
            <a:pPr marL="1371577" lvl="2" indent="-4572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ctime</a:t>
            </a:r>
          </a:p>
          <a:p>
            <a:pPr marL="1371577" lvl="2" indent="-4572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Functions:</a:t>
            </a:r>
          </a:p>
          <a:p>
            <a:pPr marL="1371577" lvl="2" indent="-4572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System(“cls”) - </a:t>
            </a:r>
            <a:r>
              <a:rPr lang="en-US" sz="2000" dirty="0">
                <a:latin typeface="Times New Roman" panose="02020603050405020304" pitchFamily="18" charset="0"/>
                <a:cs typeface="Times New Roman" panose="02020603050405020304" pitchFamily="18" charset="0"/>
              </a:rPr>
              <a:t>It clears the output screen of the program.</a:t>
            </a:r>
          </a:p>
          <a:p>
            <a:pPr marL="1371577" lvl="2" indent="-4572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Time()- It returns the current time</a:t>
            </a:r>
          </a:p>
          <a:p>
            <a:pPr marL="1371577" lvl="2" indent="-4572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Date()- It returns the current date</a:t>
            </a:r>
          </a:p>
          <a:p>
            <a:pPr marL="1371577" lvl="2" indent="-4572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System(“pause”)- T</a:t>
            </a:r>
            <a:r>
              <a:rPr lang="en-US" sz="2000" dirty="0">
                <a:latin typeface="Times New Roman" panose="02020603050405020304" pitchFamily="18" charset="0"/>
                <a:cs typeface="Times New Roman" panose="02020603050405020304" pitchFamily="18" charset="0"/>
              </a:rPr>
              <a:t>his is a Windows-specific command, which tells the OS to run the pause program.</a:t>
            </a: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0699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9788B-97F4-48C4-936E-1EC1ABBBD2D6}"/>
              </a:ext>
            </a:extLst>
          </p:cNvPr>
          <p:cNvSpPr>
            <a:spLocks noGrp="1"/>
          </p:cNvSpPr>
          <p:nvPr>
            <p:ph type="title"/>
          </p:nvPr>
        </p:nvSpPr>
        <p:spPr>
          <a:xfrm>
            <a:off x="0" y="496463"/>
            <a:ext cx="12192000" cy="564910"/>
          </a:xfrm>
        </p:spPr>
        <p:txBody>
          <a:bodyPr>
            <a:noAutofit/>
          </a:bodyPr>
          <a:lstStyle/>
          <a:p>
            <a:r>
              <a:rPr lang="en-IN" sz="5400" b="1" dirty="0">
                <a:solidFill>
                  <a:schemeClr val="tx1"/>
                </a:solidFill>
                <a:latin typeface="Times New Roman" panose="02020603050405020304" pitchFamily="18" charset="0"/>
                <a:cs typeface="Times New Roman" panose="02020603050405020304" pitchFamily="18" charset="0"/>
              </a:rPr>
              <a:t>Algorithm</a:t>
            </a:r>
          </a:p>
        </p:txBody>
      </p:sp>
      <p:sp>
        <p:nvSpPr>
          <p:cNvPr id="22" name="TextBox 21">
            <a:extLst>
              <a:ext uri="{FF2B5EF4-FFF2-40B4-BE49-F238E27FC236}">
                <a16:creationId xmlns:a16="http://schemas.microsoft.com/office/drawing/2014/main" id="{242FAEC0-E94C-472F-912C-671A7DDAF7A5}"/>
              </a:ext>
            </a:extLst>
          </p:cNvPr>
          <p:cNvSpPr txBox="1"/>
          <p:nvPr/>
        </p:nvSpPr>
        <p:spPr>
          <a:xfrm>
            <a:off x="5628640" y="2509095"/>
            <a:ext cx="6136640" cy="3046988"/>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Naive pattern searching is the simplest method among other pattern searching algorithms. It checks for all character of the main string to the pattern. This algorithm is helpful for smaller texts. It does not need any pre-processing phases. We can find substring by checking once for the string. It also does not occupy extra space to perform the operation.</a:t>
            </a:r>
            <a:endParaRPr lang="en-IN" sz="2400"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5A601CB4-ACCF-497C-8772-990EDE1CC22C}"/>
              </a:ext>
            </a:extLst>
          </p:cNvPr>
          <p:cNvSpPr/>
          <p:nvPr/>
        </p:nvSpPr>
        <p:spPr>
          <a:xfrm>
            <a:off x="4297680" y="1503966"/>
            <a:ext cx="7894320" cy="707886"/>
          </a:xfrm>
          <a:prstGeom prst="rect">
            <a:avLst/>
          </a:prstGeom>
          <a:noFill/>
        </p:spPr>
        <p:txBody>
          <a:bodyPr wrap="square" lIns="91440" tIns="45720" rIns="91440" bIns="45720">
            <a:spAutoFit/>
          </a:bodyPr>
          <a:lstStyle/>
          <a:p>
            <a:pPr algn="ctr"/>
            <a:r>
              <a:rPr lang="en-US" sz="40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Naive Algorithm</a:t>
            </a:r>
          </a:p>
        </p:txBody>
      </p:sp>
      <p:pic>
        <p:nvPicPr>
          <p:cNvPr id="26" name="Picture 25">
            <a:extLst>
              <a:ext uri="{FF2B5EF4-FFF2-40B4-BE49-F238E27FC236}">
                <a16:creationId xmlns:a16="http://schemas.microsoft.com/office/drawing/2014/main" id="{C848A19F-6E31-43DE-AF46-D13967D6906F}"/>
              </a:ext>
            </a:extLst>
          </p:cNvPr>
          <p:cNvPicPr>
            <a:picLocks noChangeAspect="1"/>
          </p:cNvPicPr>
          <p:nvPr/>
        </p:nvPicPr>
        <p:blipFill>
          <a:blip r:embed="rId3"/>
          <a:stretch>
            <a:fillRect/>
          </a:stretch>
        </p:blipFill>
        <p:spPr>
          <a:xfrm>
            <a:off x="212240" y="1954007"/>
            <a:ext cx="5220000" cy="2949986"/>
          </a:xfrm>
          <a:prstGeom prst="rect">
            <a:avLst/>
          </a:prstGeom>
          <a:ln w="19050">
            <a:solidFill>
              <a:schemeClr val="tx1"/>
            </a:solidFill>
          </a:ln>
          <a:effectLst>
            <a:outerShdw blurRad="292100" dist="139700" dir="2700000" algn="tl" rotWithShape="0">
              <a:srgbClr val="333333">
                <a:alpha val="65000"/>
              </a:srgbClr>
            </a:outerShdw>
          </a:effectLst>
        </p:spPr>
      </p:pic>
      <p:sp>
        <p:nvSpPr>
          <p:cNvPr id="3" name="TextBox 2"/>
          <p:cNvSpPr txBox="1"/>
          <p:nvPr/>
        </p:nvSpPr>
        <p:spPr>
          <a:xfrm>
            <a:off x="1666430" y="5047095"/>
            <a:ext cx="1955985" cy="246221"/>
          </a:xfrm>
          <a:prstGeom prst="rect">
            <a:avLst/>
          </a:prstGeom>
          <a:noFill/>
        </p:spPr>
        <p:txBody>
          <a:bodyPr wrap="none" rtlCol="0">
            <a:spAutoFit/>
          </a:bodyPr>
          <a:lstStyle/>
          <a:p>
            <a:r>
              <a:rPr lang="en-IN" sz="1000" b="1" dirty="0">
                <a:latin typeface="Times New Roman" panose="02020603050405020304" pitchFamily="18" charset="0"/>
                <a:cs typeface="Times New Roman" panose="02020603050405020304" pitchFamily="18" charset="0"/>
              </a:rPr>
              <a:t>Fig 7. Naïve Algorithm Example</a:t>
            </a:r>
          </a:p>
        </p:txBody>
      </p:sp>
      <p:sp>
        <p:nvSpPr>
          <p:cNvPr id="7" name="TextBox 6"/>
          <p:cNvSpPr txBox="1"/>
          <p:nvPr/>
        </p:nvSpPr>
        <p:spPr>
          <a:xfrm>
            <a:off x="136733" y="6454725"/>
            <a:ext cx="5713424" cy="415498"/>
          </a:xfrm>
          <a:prstGeom prst="rect">
            <a:avLst/>
          </a:prstGeom>
          <a:noFill/>
        </p:spPr>
        <p:txBody>
          <a:bodyPr wrap="none" rtlCol="0">
            <a:spAutoFit/>
          </a:bodyPr>
          <a:lstStyle/>
          <a:p>
            <a:pPr lvl="0"/>
            <a:r>
              <a:rPr lang="en-IN" sz="1050" baseline="30000" dirty="0"/>
              <a:t>1</a:t>
            </a:r>
            <a:r>
              <a:rPr lang="en-IN" sz="1050" dirty="0"/>
              <a:t> Source -  The above picture shows the example of Naïve Algorithm - </a:t>
            </a:r>
            <a:r>
              <a:rPr lang="en-IN" sz="1050" u="sng" dirty="0">
                <a:solidFill>
                  <a:srgbClr val="3366FF"/>
                </a:solidFill>
                <a:latin typeface="Times New Roman" panose="02020603050405020304" pitchFamily="18" charset="0"/>
                <a:ea typeface="Calibri" panose="020F0502020204030204" pitchFamily="34" charset="0"/>
                <a:cs typeface="Times New Roman" panose="02020603050405020304" pitchFamily="18" charset="0"/>
                <a:hlinkClick r:id="rId4"/>
              </a:rPr>
              <a:t>https://www.geeksforgeeks.org</a:t>
            </a:r>
            <a:endParaRPr lang="en-IN" sz="1050" u="sng" dirty="0">
              <a:solidFill>
                <a:srgbClr val="3366FF"/>
              </a:solidFill>
              <a:latin typeface="Times New Roman" panose="02020603050405020304" pitchFamily="18" charset="0"/>
              <a:ea typeface="Calibri" panose="020F0502020204030204" pitchFamily="34" charset="0"/>
              <a:cs typeface="Times New Roman" panose="02020603050405020304" pitchFamily="18" charset="0"/>
            </a:endParaRPr>
          </a:p>
          <a:p>
            <a:r>
              <a:rPr lang="en-IN" sz="1050" dirty="0"/>
              <a:t> </a:t>
            </a:r>
          </a:p>
        </p:txBody>
      </p:sp>
    </p:spTree>
    <p:extLst>
      <p:ext uri="{BB962C8B-B14F-4D97-AF65-F5344CB8AC3E}">
        <p14:creationId xmlns:p14="http://schemas.microsoft.com/office/powerpoint/2010/main" val="373685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4EF51-F55D-4063-BA1A-18799643849B}"/>
              </a:ext>
            </a:extLst>
          </p:cNvPr>
          <p:cNvSpPr>
            <a:spLocks noGrp="1"/>
          </p:cNvSpPr>
          <p:nvPr>
            <p:ph type="title"/>
          </p:nvPr>
        </p:nvSpPr>
        <p:spPr>
          <a:xfrm>
            <a:off x="0" y="457536"/>
            <a:ext cx="12192000" cy="564910"/>
          </a:xfrm>
        </p:spPr>
        <p:txBody>
          <a:bodyPr>
            <a:noAutofit/>
          </a:bodyPr>
          <a:lstStyle/>
          <a:p>
            <a:r>
              <a:rPr lang="en-IN" sz="4800" b="1" u="sng" dirty="0">
                <a:solidFill>
                  <a:schemeClr val="tx1"/>
                </a:solidFill>
                <a:latin typeface="Times New Roman" panose="02020603050405020304" pitchFamily="18" charset="0"/>
                <a:cs typeface="Times New Roman" panose="02020603050405020304" pitchFamily="18" charset="0"/>
              </a:rPr>
              <a:t>OUTPUTS</a:t>
            </a:r>
          </a:p>
        </p:txBody>
      </p:sp>
      <p:pic>
        <p:nvPicPr>
          <p:cNvPr id="6" name="Picture 5">
            <a:extLst>
              <a:ext uri="{FF2B5EF4-FFF2-40B4-BE49-F238E27FC236}">
                <a16:creationId xmlns:a16="http://schemas.microsoft.com/office/drawing/2014/main" id="{94FEFFB9-9A57-475C-9FC3-F6777E84C60B}"/>
              </a:ext>
            </a:extLst>
          </p:cNvPr>
          <p:cNvPicPr>
            <a:picLocks noChangeAspect="1"/>
          </p:cNvPicPr>
          <p:nvPr/>
        </p:nvPicPr>
        <p:blipFill rotWithShape="1">
          <a:blip r:embed="rId2"/>
          <a:srcRect l="1" t="421" r="49833" b="52590"/>
          <a:stretch/>
        </p:blipFill>
        <p:spPr>
          <a:xfrm>
            <a:off x="6253657" y="1332158"/>
            <a:ext cx="5738648" cy="4758594"/>
          </a:xfrm>
          <a:prstGeom prst="rect">
            <a:avLst/>
          </a:prstGeom>
        </p:spPr>
      </p:pic>
      <p:pic>
        <p:nvPicPr>
          <p:cNvPr id="8" name="Picture 7">
            <a:extLst>
              <a:ext uri="{FF2B5EF4-FFF2-40B4-BE49-F238E27FC236}">
                <a16:creationId xmlns:a16="http://schemas.microsoft.com/office/drawing/2014/main" id="{DEE89CE1-BAE5-4844-9BF6-4BC1EAF1290C}"/>
              </a:ext>
            </a:extLst>
          </p:cNvPr>
          <p:cNvPicPr>
            <a:picLocks noChangeAspect="1"/>
          </p:cNvPicPr>
          <p:nvPr/>
        </p:nvPicPr>
        <p:blipFill rotWithShape="1">
          <a:blip r:embed="rId3"/>
          <a:srcRect r="52931" b="53012"/>
          <a:stretch/>
        </p:blipFill>
        <p:spPr>
          <a:xfrm>
            <a:off x="110661" y="1332158"/>
            <a:ext cx="5985339" cy="4758594"/>
          </a:xfrm>
          <a:prstGeom prst="rect">
            <a:avLst/>
          </a:prstGeom>
        </p:spPr>
      </p:pic>
      <p:sp>
        <p:nvSpPr>
          <p:cNvPr id="3" name="TextBox 2">
            <a:extLst>
              <a:ext uri="{FF2B5EF4-FFF2-40B4-BE49-F238E27FC236}">
                <a16:creationId xmlns:a16="http://schemas.microsoft.com/office/drawing/2014/main" id="{D2E081FD-BD90-4703-939C-4C18D8CBDFA7}"/>
              </a:ext>
            </a:extLst>
          </p:cNvPr>
          <p:cNvSpPr txBox="1"/>
          <p:nvPr/>
        </p:nvSpPr>
        <p:spPr>
          <a:xfrm>
            <a:off x="1975570" y="6154729"/>
            <a:ext cx="2255520" cy="246221"/>
          </a:xfrm>
          <a:prstGeom prst="rect">
            <a:avLst/>
          </a:prstGeom>
          <a:noFill/>
        </p:spPr>
        <p:txBody>
          <a:bodyPr wrap="square" rtlCol="0">
            <a:spAutoFit/>
          </a:bodyPr>
          <a:lstStyle/>
          <a:p>
            <a:r>
              <a:rPr lang="en-IN" sz="1000" b="1" dirty="0"/>
              <a:t>Fig 8.1: Output of the opening window </a:t>
            </a:r>
          </a:p>
        </p:txBody>
      </p:sp>
      <p:sp>
        <p:nvSpPr>
          <p:cNvPr id="9" name="TextBox 8">
            <a:extLst>
              <a:ext uri="{FF2B5EF4-FFF2-40B4-BE49-F238E27FC236}">
                <a16:creationId xmlns:a16="http://schemas.microsoft.com/office/drawing/2014/main" id="{EFA01F21-F21D-49FE-8B6C-4276AC6B0F4B}"/>
              </a:ext>
            </a:extLst>
          </p:cNvPr>
          <p:cNvSpPr txBox="1"/>
          <p:nvPr/>
        </p:nvSpPr>
        <p:spPr>
          <a:xfrm>
            <a:off x="8267088" y="6154729"/>
            <a:ext cx="2847952" cy="246221"/>
          </a:xfrm>
          <a:prstGeom prst="rect">
            <a:avLst/>
          </a:prstGeom>
          <a:noFill/>
        </p:spPr>
        <p:txBody>
          <a:bodyPr wrap="square">
            <a:spAutoFit/>
          </a:bodyPr>
          <a:lstStyle/>
          <a:p>
            <a:r>
              <a:rPr lang="en-IN" sz="1000" b="1" dirty="0"/>
              <a:t>Fig 8.2: Output of the Main window </a:t>
            </a:r>
          </a:p>
        </p:txBody>
      </p:sp>
    </p:spTree>
    <p:extLst>
      <p:ext uri="{BB962C8B-B14F-4D97-AF65-F5344CB8AC3E}">
        <p14:creationId xmlns:p14="http://schemas.microsoft.com/office/powerpoint/2010/main" val="4264484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D73A-BD4E-4E83-BC3F-0B877B51E207}"/>
              </a:ext>
            </a:extLst>
          </p:cNvPr>
          <p:cNvSpPr>
            <a:spLocks noGrp="1"/>
          </p:cNvSpPr>
          <p:nvPr>
            <p:ph type="title"/>
          </p:nvPr>
        </p:nvSpPr>
        <p:spPr>
          <a:xfrm>
            <a:off x="0" y="314946"/>
            <a:ext cx="12192000" cy="564910"/>
          </a:xfrm>
        </p:spPr>
        <p:txBody>
          <a:bodyPr>
            <a:noAutofit/>
          </a:bodyPr>
          <a:lstStyle/>
          <a:p>
            <a:r>
              <a:rPr lang="en-IN" sz="4100" b="1" u="sng" dirty="0">
                <a:solidFill>
                  <a:schemeClr val="tx1"/>
                </a:solidFill>
                <a:latin typeface="Times New Roman" panose="02020603050405020304" pitchFamily="18" charset="0"/>
                <a:cs typeface="Times New Roman" panose="02020603050405020304" pitchFamily="18" charset="0"/>
              </a:rPr>
              <a:t>PSEUDOCODE OF ADMINISTRATION LOGIN</a:t>
            </a:r>
          </a:p>
        </p:txBody>
      </p:sp>
      <p:sp>
        <p:nvSpPr>
          <p:cNvPr id="9" name="TextBox 8">
            <a:extLst>
              <a:ext uri="{FF2B5EF4-FFF2-40B4-BE49-F238E27FC236}">
                <a16:creationId xmlns:a16="http://schemas.microsoft.com/office/drawing/2014/main" id="{2981187D-A5A1-4D23-9C4A-6BB8F481EB5F}"/>
              </a:ext>
            </a:extLst>
          </p:cNvPr>
          <p:cNvSpPr txBox="1"/>
          <p:nvPr/>
        </p:nvSpPr>
        <p:spPr>
          <a:xfrm>
            <a:off x="60960" y="1300041"/>
            <a:ext cx="4104640" cy="3808287"/>
          </a:xfrm>
          <a:prstGeom prst="rect">
            <a:avLst/>
          </a:prstGeom>
          <a:noFill/>
        </p:spPr>
        <p:txBody>
          <a:bodyPr wrap="square">
            <a:spAutoFit/>
          </a:bodyPr>
          <a:lstStyle/>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 1:- </a:t>
            </a:r>
            <a:r>
              <a:rPr lang="en-IN" sz="1700" dirty="0">
                <a:effectLst/>
                <a:latin typeface="Times New Roman" panose="02020603050405020304" pitchFamily="18" charset="0"/>
                <a:ea typeface="Calibri" panose="020F0502020204030204" pitchFamily="34" charset="0"/>
                <a:cs typeface="Mangal" panose="02040503050203030202" pitchFamily="18" charset="0"/>
              </a:rPr>
              <a:t>Import all the header files.</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 2:- </a:t>
            </a:r>
            <a:r>
              <a:rPr lang="en-IN" sz="1700" dirty="0">
                <a:effectLst/>
                <a:latin typeface="Times New Roman" panose="02020603050405020304" pitchFamily="18" charset="0"/>
                <a:ea typeface="Calibri" panose="020F0502020204030204" pitchFamily="34" charset="0"/>
                <a:cs typeface="Mangal" panose="02040503050203030202" pitchFamily="18" charset="0"/>
              </a:rPr>
              <a:t>Declare main function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Int main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Step3 :-  </a:t>
            </a:r>
            <a:r>
              <a:rPr lang="en-IN" sz="1700" dirty="0">
                <a:effectLst/>
                <a:latin typeface="Times New Roman" panose="02020603050405020304" pitchFamily="18" charset="0"/>
                <a:ea typeface="Calibri" panose="020F0502020204030204" pitchFamily="34" charset="0"/>
                <a:cs typeface="Mangal" panose="02040503050203030202" pitchFamily="18" charset="0"/>
              </a:rPr>
              <a:t>Display Login options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a:t>
            </a:r>
            <a:r>
              <a:rPr lang="en-IN" sz="1700" dirty="0" err="1">
                <a:effectLst/>
                <a:latin typeface="Times New Roman" panose="02020603050405020304" pitchFamily="18" charset="0"/>
                <a:ea typeface="Calibri" panose="020F0502020204030204" pitchFamily="34" charset="0"/>
                <a:cs typeface="Mangal" panose="02040503050203030202" pitchFamily="18" charset="0"/>
              </a:rPr>
              <a:t>Cout</a:t>
            </a:r>
            <a:r>
              <a:rPr lang="en-IN" sz="1700" dirty="0">
                <a:effectLst/>
                <a:latin typeface="Times New Roman" panose="02020603050405020304" pitchFamily="18" charset="0"/>
                <a:ea typeface="Calibri" panose="020F0502020204030204" pitchFamily="34" charset="0"/>
                <a:cs typeface="Mangal" panose="02040503050203030202" pitchFamily="18" charset="0"/>
              </a:rPr>
              <a:t> &lt;&lt;  1. Administration login</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2. police login</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3. prisoner login</a:t>
            </a:r>
            <a:endParaRPr lang="en-IN" sz="1700" dirty="0">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err="1">
                <a:effectLst/>
                <a:latin typeface="Times New Roman" panose="02020603050405020304" pitchFamily="18" charset="0"/>
                <a:ea typeface="Calibri" panose="020F0502020204030204" pitchFamily="34" charset="0"/>
                <a:cs typeface="Mangal" panose="02040503050203030202" pitchFamily="18" charset="0"/>
              </a:rPr>
              <a:t>Cin</a:t>
            </a:r>
            <a:r>
              <a:rPr lang="en-IN" sz="1700" dirty="0">
                <a:effectLst/>
                <a:latin typeface="Times New Roman" panose="02020603050405020304" pitchFamily="18" charset="0"/>
                <a:ea typeface="Calibri" panose="020F0502020204030204" pitchFamily="34" charset="0"/>
                <a:cs typeface="Mangal" panose="02040503050203030202" pitchFamily="18" charset="0"/>
              </a:rPr>
              <a:t> &gt;&gt; 1.</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endParaRPr lang="en-IN" sz="17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1" name="TextBox 10">
            <a:extLst>
              <a:ext uri="{FF2B5EF4-FFF2-40B4-BE49-F238E27FC236}">
                <a16:creationId xmlns:a16="http://schemas.microsoft.com/office/drawing/2014/main" id="{7DBB1357-4CE9-4B18-B57D-24915A0A5A99}"/>
              </a:ext>
            </a:extLst>
          </p:cNvPr>
          <p:cNvSpPr txBox="1"/>
          <p:nvPr/>
        </p:nvSpPr>
        <p:spPr>
          <a:xfrm>
            <a:off x="4165600" y="1428282"/>
            <a:ext cx="3728722" cy="5266763"/>
          </a:xfrm>
          <a:prstGeom prst="rect">
            <a:avLst/>
          </a:prstGeom>
          <a:noFill/>
        </p:spPr>
        <p:txBody>
          <a:bodyPr wrap="square">
            <a:spAutoFit/>
          </a:bodyPr>
          <a:lstStyle/>
          <a:p>
            <a:pPr>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 </a:t>
            </a:r>
            <a:r>
              <a:rPr lang="en-IN" sz="1700" b="1" dirty="0">
                <a:latin typeface="Times New Roman" panose="02020603050405020304" pitchFamily="18" charset="0"/>
                <a:ea typeface="Calibri" panose="020F0502020204030204" pitchFamily="34" charset="0"/>
                <a:cs typeface="Mangal" panose="02040503050203030202" pitchFamily="18" charset="0"/>
              </a:rPr>
              <a:t>6</a:t>
            </a:r>
            <a:r>
              <a:rPr lang="en-IN" sz="1700" b="1" dirty="0">
                <a:effectLst/>
                <a:latin typeface="Times New Roman" panose="02020603050405020304" pitchFamily="18" charset="0"/>
                <a:ea typeface="Calibri" panose="020F0502020204030204" pitchFamily="34" charset="0"/>
                <a:cs typeface="Mangal" panose="02040503050203030202" pitchFamily="18" charset="0"/>
              </a:rPr>
              <a:t>:- </a:t>
            </a:r>
            <a:r>
              <a:rPr lang="en-IN" sz="1700" dirty="0">
                <a:effectLst/>
                <a:latin typeface="Times New Roman" panose="02020603050405020304" pitchFamily="18" charset="0"/>
                <a:ea typeface="Calibri" panose="020F0502020204030204" pitchFamily="34" charset="0"/>
                <a:cs typeface="Mangal" panose="02040503050203030202" pitchFamily="18" charset="0"/>
              </a:rPr>
              <a:t>declare variables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Char username, password;</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Int try1;</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 </a:t>
            </a:r>
            <a:r>
              <a:rPr lang="en-IN" sz="1700" b="1" dirty="0">
                <a:latin typeface="Times New Roman" panose="02020603050405020304" pitchFamily="18" charset="0"/>
                <a:ea typeface="Calibri" panose="020F0502020204030204" pitchFamily="34" charset="0"/>
                <a:cs typeface="Mangal" panose="02040503050203030202" pitchFamily="18" charset="0"/>
              </a:rPr>
              <a:t>7</a:t>
            </a:r>
            <a:r>
              <a:rPr lang="en-IN" sz="1700" b="1" dirty="0">
                <a:effectLst/>
                <a:latin typeface="Times New Roman" panose="02020603050405020304" pitchFamily="18" charset="0"/>
                <a:ea typeface="Calibri" panose="020F0502020204030204" pitchFamily="34" charset="0"/>
                <a:cs typeface="Mangal" panose="02040503050203030202" pitchFamily="18" charset="0"/>
              </a:rPr>
              <a:t>:- </a:t>
            </a:r>
            <a:r>
              <a:rPr lang="en-IN" sz="1700" dirty="0">
                <a:effectLst/>
                <a:latin typeface="Times New Roman" panose="02020603050405020304" pitchFamily="18" charset="0"/>
                <a:ea typeface="Calibri" panose="020F0502020204030204" pitchFamily="34" charset="0"/>
                <a:cs typeface="Mangal" panose="02040503050203030202" pitchFamily="18" charset="0"/>
              </a:rPr>
              <a:t>Admin input user name and password</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a:t>
            </a:r>
            <a:r>
              <a:rPr lang="en-IN" sz="1700" dirty="0" err="1">
                <a:effectLst/>
                <a:latin typeface="Times New Roman" panose="02020603050405020304" pitchFamily="18" charset="0"/>
                <a:ea typeface="Calibri" panose="020F0502020204030204" pitchFamily="34" charset="0"/>
                <a:cs typeface="Mangal" panose="02040503050203030202" pitchFamily="18" charset="0"/>
              </a:rPr>
              <a:t>Cin</a:t>
            </a:r>
            <a:r>
              <a:rPr lang="en-IN" sz="1700" dirty="0">
                <a:effectLst/>
                <a:latin typeface="Times New Roman" panose="02020603050405020304" pitchFamily="18" charset="0"/>
                <a:ea typeface="Calibri" panose="020F0502020204030204" pitchFamily="34" charset="0"/>
                <a:cs typeface="Mangal" panose="02040503050203030202" pitchFamily="18" charset="0"/>
              </a:rPr>
              <a:t> &gt;&gt; username</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a:t>
            </a:r>
            <a:r>
              <a:rPr lang="en-IN" sz="1700" dirty="0" err="1">
                <a:effectLst/>
                <a:latin typeface="Times New Roman" panose="02020603050405020304" pitchFamily="18" charset="0"/>
                <a:ea typeface="Calibri" panose="020F0502020204030204" pitchFamily="34" charset="0"/>
                <a:cs typeface="Mangal" panose="02040503050203030202" pitchFamily="18" charset="0"/>
              </a:rPr>
              <a:t>Cin</a:t>
            </a:r>
            <a:r>
              <a:rPr lang="en-IN" sz="1700" dirty="0">
                <a:effectLst/>
                <a:latin typeface="Times New Roman" panose="02020603050405020304" pitchFamily="18" charset="0"/>
                <a:ea typeface="Calibri" panose="020F0502020204030204" pitchFamily="34" charset="0"/>
                <a:cs typeface="Mangal" panose="02040503050203030202" pitchFamily="18" charset="0"/>
              </a:rPr>
              <a:t> &gt;&gt; password</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If  ( user name = “user” &amp;&amp; password = “ admin123”)</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Then { access is granted</a:t>
            </a:r>
            <a:endParaRPr lang="en-IN" sz="1700"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Else {</a:t>
            </a:r>
            <a:endParaRPr lang="en-IN" sz="1700"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no. Of attempts remain : “ 3- try1”;}</a:t>
            </a:r>
            <a:endParaRPr lang="en-IN" sz="17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3" name="TextBox 12">
            <a:extLst>
              <a:ext uri="{FF2B5EF4-FFF2-40B4-BE49-F238E27FC236}">
                <a16:creationId xmlns:a16="http://schemas.microsoft.com/office/drawing/2014/main" id="{113826B6-22B0-49B9-B74C-5347B7F1F13E}"/>
              </a:ext>
            </a:extLst>
          </p:cNvPr>
          <p:cNvSpPr txBox="1"/>
          <p:nvPr/>
        </p:nvSpPr>
        <p:spPr>
          <a:xfrm>
            <a:off x="60960" y="4732777"/>
            <a:ext cx="4104640" cy="1962268"/>
          </a:xfrm>
          <a:prstGeom prst="rect">
            <a:avLst/>
          </a:prstGeom>
          <a:noFill/>
        </p:spPr>
        <p:txBody>
          <a:bodyPr wrap="square">
            <a:spAutoFit/>
          </a:bodyPr>
          <a:lstStyle/>
          <a:p>
            <a:pPr>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 4 :-</a:t>
            </a:r>
            <a:r>
              <a:rPr lang="en-IN" sz="1700" dirty="0">
                <a:effectLst/>
                <a:latin typeface="Times New Roman" panose="02020603050405020304" pitchFamily="18" charset="0"/>
                <a:ea typeface="Calibri" panose="020F0502020204030204" pitchFamily="34" charset="0"/>
                <a:cs typeface="Mangal" panose="02040503050203030202" pitchFamily="18" charset="0"/>
              </a:rPr>
              <a:t> Declare Administration login    			function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void Prison::</a:t>
            </a:r>
            <a:r>
              <a:rPr lang="en-IN" sz="1700" dirty="0" err="1">
                <a:effectLst/>
                <a:latin typeface="Times New Roman" panose="02020603050405020304" pitchFamily="18" charset="0"/>
                <a:ea typeface="Calibri" panose="020F0502020204030204" pitchFamily="34" charset="0"/>
                <a:cs typeface="Mangal" panose="02040503050203030202" pitchFamily="18" charset="0"/>
              </a:rPr>
              <a:t>Ad_Login</a:t>
            </a:r>
            <a:r>
              <a:rPr lang="en-IN" sz="1700" dirty="0">
                <a:effectLst/>
                <a:latin typeface="Times New Roman" panose="02020603050405020304" pitchFamily="18" charset="0"/>
                <a:ea typeface="Calibri" panose="020F0502020204030204" pitchFamily="34" charset="0"/>
                <a:cs typeface="Mangal" panose="02040503050203030202" pitchFamily="18" charset="0"/>
              </a:rPr>
              <a:t>()</a:t>
            </a:r>
          </a:p>
          <a:p>
            <a:pPr>
              <a:lnSpc>
                <a:spcPct val="115000"/>
              </a:lnSpc>
              <a:spcAft>
                <a:spcPts val="1000"/>
              </a:spcAft>
            </a:pPr>
            <a:r>
              <a:rPr lang="en-IN" sz="1700" b="1" dirty="0">
                <a:latin typeface="Times New Roman" panose="02020603050405020304" pitchFamily="18" charset="0"/>
                <a:ea typeface="Calibri" panose="020F0502020204030204" pitchFamily="34" charset="0"/>
                <a:cs typeface="Mangal" panose="02040503050203030202" pitchFamily="18" charset="0"/>
              </a:rPr>
              <a:t>S</a:t>
            </a:r>
            <a:r>
              <a:rPr lang="en-IN" sz="1700" b="1" dirty="0">
                <a:effectLst/>
                <a:latin typeface="Times New Roman" panose="02020603050405020304" pitchFamily="18" charset="0"/>
                <a:ea typeface="Calibri" panose="020F0502020204030204" pitchFamily="34" charset="0"/>
                <a:cs typeface="Mangal" panose="02040503050203030202" pitchFamily="18" charset="0"/>
              </a:rPr>
              <a:t>tep 5 :- </a:t>
            </a:r>
            <a:r>
              <a:rPr lang="en-IN" sz="1700" dirty="0">
                <a:effectLst/>
                <a:latin typeface="Times New Roman" panose="02020603050405020304" pitchFamily="18" charset="0"/>
                <a:ea typeface="Calibri" panose="020F0502020204030204" pitchFamily="34" charset="0"/>
                <a:cs typeface="Mangal" panose="02040503050203030202" pitchFamily="18" charset="0"/>
              </a:rPr>
              <a:t>display welcome screen </a:t>
            </a:r>
            <a:endParaRPr lang="en-IN" sz="1700"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print Welcome </a:t>
            </a:r>
            <a:r>
              <a:rPr lang="en-IN" sz="1700" dirty="0">
                <a:latin typeface="Times New Roman" panose="02020603050405020304" pitchFamily="18" charset="0"/>
                <a:ea typeface="Calibri" panose="020F0502020204030204" pitchFamily="34" charset="0"/>
                <a:cs typeface="Mangal" panose="02040503050203030202" pitchFamily="18" charset="0"/>
              </a:rPr>
              <a:t>message</a:t>
            </a:r>
            <a:r>
              <a:rPr lang="en-IN" sz="1700" dirty="0">
                <a:effectLst/>
                <a:latin typeface="Times New Roman" panose="02020603050405020304" pitchFamily="18" charset="0"/>
                <a:ea typeface="Calibri" panose="020F0502020204030204" pitchFamily="34" charset="0"/>
                <a:cs typeface="Mangal" panose="02040503050203030202" pitchFamily="18" charset="0"/>
              </a:rPr>
              <a:t>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5" name="TextBox 14">
            <a:extLst>
              <a:ext uri="{FF2B5EF4-FFF2-40B4-BE49-F238E27FC236}">
                <a16:creationId xmlns:a16="http://schemas.microsoft.com/office/drawing/2014/main" id="{677D40A3-14ED-4C41-9BD1-DA871C035CAE}"/>
              </a:ext>
            </a:extLst>
          </p:cNvPr>
          <p:cNvSpPr txBox="1"/>
          <p:nvPr/>
        </p:nvSpPr>
        <p:spPr>
          <a:xfrm>
            <a:off x="8270240" y="1300041"/>
            <a:ext cx="4338322" cy="5523243"/>
          </a:xfrm>
          <a:prstGeom prst="rect">
            <a:avLst/>
          </a:prstGeom>
          <a:noFill/>
        </p:spPr>
        <p:txBody>
          <a:bodyPr wrap="square">
            <a:spAutoFit/>
          </a:bodyPr>
          <a:lstStyle/>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If  ( try1 &gt;= 3)</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no permission to enter the system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 </a:t>
            </a:r>
            <a:r>
              <a:rPr lang="en-IN" sz="1700" b="1" dirty="0">
                <a:latin typeface="Times New Roman" panose="02020603050405020304" pitchFamily="18" charset="0"/>
                <a:ea typeface="Calibri" panose="020F0502020204030204" pitchFamily="34" charset="0"/>
                <a:cs typeface="Mangal" panose="02040503050203030202" pitchFamily="18" charset="0"/>
              </a:rPr>
              <a:t>8</a:t>
            </a:r>
            <a:r>
              <a:rPr lang="en-IN" sz="1700" b="1" dirty="0">
                <a:effectLst/>
                <a:latin typeface="Times New Roman" panose="02020603050405020304" pitchFamily="18" charset="0"/>
                <a:ea typeface="Calibri" panose="020F0502020204030204" pitchFamily="34" charset="0"/>
                <a:cs typeface="Mangal" panose="02040503050203030202" pitchFamily="18" charset="0"/>
              </a:rPr>
              <a:t>:- </a:t>
            </a:r>
            <a:r>
              <a:rPr lang="en-IN" sz="1700" dirty="0">
                <a:effectLst/>
                <a:latin typeface="Times New Roman" panose="02020603050405020304" pitchFamily="18" charset="0"/>
                <a:ea typeface="Calibri" panose="020F0502020204030204" pitchFamily="34" charset="0"/>
                <a:cs typeface="Mangal" panose="02040503050203030202" pitchFamily="18" charset="0"/>
              </a:rPr>
              <a:t>After access to the system </a:t>
            </a:r>
            <a:endParaRPr lang="en-IN" sz="1700" dirty="0">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Calibri" panose="020F0502020204030204" pitchFamily="34" charset="0"/>
                <a:ea typeface="Calibri" panose="020F0502020204030204" pitchFamily="34" charset="0"/>
                <a:cs typeface="Mangal" panose="02040503050203030202" pitchFamily="18" charset="0"/>
              </a:rPr>
              <a:t>Functions:</a:t>
            </a:r>
            <a:r>
              <a:rPr lang="en-IN" sz="1700" dirty="0">
                <a:effectLst/>
                <a:latin typeface="Times New Roman" panose="02020603050405020304" pitchFamily="18" charset="0"/>
                <a:ea typeface="Calibri" panose="020F0502020204030204" pitchFamily="34" charset="0"/>
                <a:cs typeface="Mangal" panose="02040503050203030202" pitchFamily="18" charset="0"/>
              </a:rPr>
              <a:t> 1. Set data</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2. details</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3. Release</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4. Attendance</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5. Search Prison</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6. Prison File</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7. Exit</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8. Logout</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err="1">
                <a:effectLst/>
                <a:latin typeface="Times New Roman" panose="02020603050405020304" pitchFamily="18" charset="0"/>
                <a:ea typeface="Calibri" panose="020F0502020204030204" pitchFamily="34" charset="0"/>
                <a:cs typeface="Mangal" panose="02040503050203030202" pitchFamily="18" charset="0"/>
              </a:rPr>
              <a:t>Cin</a:t>
            </a:r>
            <a:r>
              <a:rPr lang="en-IN" sz="1700" dirty="0">
                <a:effectLst/>
                <a:latin typeface="Times New Roman" panose="02020603050405020304" pitchFamily="18" charset="0"/>
                <a:ea typeface="Calibri" panose="020F0502020204030204" pitchFamily="34" charset="0"/>
                <a:cs typeface="Mangal" panose="02040503050203030202" pitchFamily="18" charset="0"/>
              </a:rPr>
              <a:t> &gt;&gt; { 1,2,3,4,5,6}</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 </a:t>
            </a:r>
            <a:r>
              <a:rPr lang="en-IN" sz="1700" b="1" dirty="0">
                <a:latin typeface="Times New Roman" panose="02020603050405020304" pitchFamily="18" charset="0"/>
                <a:ea typeface="Calibri" panose="020F0502020204030204" pitchFamily="34" charset="0"/>
                <a:cs typeface="Mangal" panose="02040503050203030202" pitchFamily="18" charset="0"/>
              </a:rPr>
              <a:t>9</a:t>
            </a:r>
            <a:r>
              <a:rPr lang="en-IN" sz="1700" b="1" dirty="0">
                <a:effectLst/>
                <a:latin typeface="Times New Roman" panose="02020603050405020304" pitchFamily="18" charset="0"/>
                <a:ea typeface="Calibri" panose="020F0502020204030204" pitchFamily="34" charset="0"/>
                <a:cs typeface="Mangal" panose="02040503050203030202" pitchFamily="18" charset="0"/>
              </a:rPr>
              <a:t> :- </a:t>
            </a:r>
            <a:r>
              <a:rPr lang="en-IN" sz="1700" dirty="0">
                <a:effectLst/>
                <a:latin typeface="Times New Roman" panose="02020603050405020304" pitchFamily="18" charset="0"/>
                <a:ea typeface="Calibri" panose="020F0502020204030204" pitchFamily="34" charset="0"/>
                <a:cs typeface="Mangal" panose="02040503050203030202" pitchFamily="18" charset="0"/>
              </a:rPr>
              <a:t>Logout</a:t>
            </a:r>
            <a:endParaRPr lang="en-IN" sz="17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972792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F8E5A-E3CD-4113-B653-D0433DB885DC}"/>
              </a:ext>
            </a:extLst>
          </p:cNvPr>
          <p:cNvSpPr>
            <a:spLocks noGrp="1"/>
          </p:cNvSpPr>
          <p:nvPr>
            <p:ph type="title"/>
          </p:nvPr>
        </p:nvSpPr>
        <p:spPr>
          <a:xfrm>
            <a:off x="0" y="375906"/>
            <a:ext cx="12192000" cy="564910"/>
          </a:xfrm>
        </p:spPr>
        <p:txBody>
          <a:bodyPr>
            <a:noAutofit/>
          </a:bodyPr>
          <a:lstStyle/>
          <a:p>
            <a:r>
              <a:rPr lang="en-IN" sz="5400" b="1" u="sng" dirty="0">
                <a:solidFill>
                  <a:schemeClr val="tx1"/>
                </a:solidFill>
                <a:latin typeface="Times New Roman" panose="02020603050405020304" pitchFamily="18" charset="0"/>
                <a:cs typeface="Times New Roman" panose="02020603050405020304" pitchFamily="18" charset="0"/>
              </a:rPr>
              <a:t>OUTPUT</a:t>
            </a:r>
          </a:p>
        </p:txBody>
      </p:sp>
      <p:pic>
        <p:nvPicPr>
          <p:cNvPr id="4" name="Picture 3">
            <a:extLst>
              <a:ext uri="{FF2B5EF4-FFF2-40B4-BE49-F238E27FC236}">
                <a16:creationId xmlns:a16="http://schemas.microsoft.com/office/drawing/2014/main" id="{FC653362-AC68-4449-9812-59856C07B7A3}"/>
              </a:ext>
            </a:extLst>
          </p:cNvPr>
          <p:cNvPicPr>
            <a:picLocks noChangeAspect="1"/>
          </p:cNvPicPr>
          <p:nvPr/>
        </p:nvPicPr>
        <p:blipFill rotWithShape="1">
          <a:blip r:embed="rId2"/>
          <a:srcRect l="-1" r="48124" b="47443"/>
          <a:stretch/>
        </p:blipFill>
        <p:spPr>
          <a:xfrm>
            <a:off x="115614" y="1103587"/>
            <a:ext cx="5854262" cy="3143293"/>
          </a:xfrm>
          <a:prstGeom prst="rect">
            <a:avLst/>
          </a:prstGeom>
        </p:spPr>
      </p:pic>
      <p:pic>
        <p:nvPicPr>
          <p:cNvPr id="6" name="Picture 5">
            <a:extLst>
              <a:ext uri="{FF2B5EF4-FFF2-40B4-BE49-F238E27FC236}">
                <a16:creationId xmlns:a16="http://schemas.microsoft.com/office/drawing/2014/main" id="{6581EC14-6FFE-4AE2-9377-998F74AF8A8B}"/>
              </a:ext>
            </a:extLst>
          </p:cNvPr>
          <p:cNvPicPr>
            <a:picLocks noChangeAspect="1"/>
          </p:cNvPicPr>
          <p:nvPr/>
        </p:nvPicPr>
        <p:blipFill rotWithShape="1">
          <a:blip r:embed="rId3"/>
          <a:srcRect r="35805" b="34039"/>
          <a:stretch/>
        </p:blipFill>
        <p:spPr>
          <a:xfrm>
            <a:off x="6096000" y="1103587"/>
            <a:ext cx="5980386" cy="4866290"/>
          </a:xfrm>
          <a:prstGeom prst="rect">
            <a:avLst/>
          </a:prstGeom>
        </p:spPr>
      </p:pic>
      <p:pic>
        <p:nvPicPr>
          <p:cNvPr id="5" name="Picture 4">
            <a:extLst>
              <a:ext uri="{FF2B5EF4-FFF2-40B4-BE49-F238E27FC236}">
                <a16:creationId xmlns:a16="http://schemas.microsoft.com/office/drawing/2014/main" id="{6A096184-FEC8-4002-874E-3806CA428F00}"/>
              </a:ext>
            </a:extLst>
          </p:cNvPr>
          <p:cNvPicPr>
            <a:picLocks noChangeAspect="1"/>
          </p:cNvPicPr>
          <p:nvPr/>
        </p:nvPicPr>
        <p:blipFill rotWithShape="1">
          <a:blip r:embed="rId4"/>
          <a:srcRect l="8198" t="37395" r="56219" b="37318"/>
          <a:stretch/>
        </p:blipFill>
        <p:spPr>
          <a:xfrm>
            <a:off x="873585" y="4626925"/>
            <a:ext cx="4338320" cy="1734207"/>
          </a:xfrm>
          <a:prstGeom prst="rect">
            <a:avLst/>
          </a:prstGeom>
        </p:spPr>
      </p:pic>
      <p:sp>
        <p:nvSpPr>
          <p:cNvPr id="3" name="TextBox 2">
            <a:extLst>
              <a:ext uri="{FF2B5EF4-FFF2-40B4-BE49-F238E27FC236}">
                <a16:creationId xmlns:a16="http://schemas.microsoft.com/office/drawing/2014/main" id="{B9F161E1-1985-42FB-AEDF-2FA3AD9C879E}"/>
              </a:ext>
            </a:extLst>
          </p:cNvPr>
          <p:cNvSpPr txBox="1"/>
          <p:nvPr/>
        </p:nvSpPr>
        <p:spPr>
          <a:xfrm>
            <a:off x="1351280" y="6349922"/>
            <a:ext cx="5090160" cy="246221"/>
          </a:xfrm>
          <a:prstGeom prst="rect">
            <a:avLst/>
          </a:prstGeom>
          <a:noFill/>
        </p:spPr>
        <p:txBody>
          <a:bodyPr wrap="square" rtlCol="0">
            <a:spAutoFit/>
          </a:bodyPr>
          <a:lstStyle/>
          <a:p>
            <a:r>
              <a:rPr lang="en-IN" sz="1000" b="1" dirty="0">
                <a:latin typeface="Times New Roman" panose="02020603050405020304" pitchFamily="18" charset="0"/>
                <a:cs typeface="Times New Roman" panose="02020603050405020304" pitchFamily="18" charset="0"/>
              </a:rPr>
              <a:t>Fig 9.2: Output of the Failed attempt in Administration Login</a:t>
            </a:r>
          </a:p>
        </p:txBody>
      </p:sp>
      <p:sp>
        <p:nvSpPr>
          <p:cNvPr id="8" name="TextBox 7">
            <a:extLst>
              <a:ext uri="{FF2B5EF4-FFF2-40B4-BE49-F238E27FC236}">
                <a16:creationId xmlns:a16="http://schemas.microsoft.com/office/drawing/2014/main" id="{A6D9D872-68D2-4B09-B685-DEF5C2C9B164}"/>
              </a:ext>
            </a:extLst>
          </p:cNvPr>
          <p:cNvSpPr txBox="1"/>
          <p:nvPr/>
        </p:nvSpPr>
        <p:spPr>
          <a:xfrm>
            <a:off x="1889760" y="4246880"/>
            <a:ext cx="5090160" cy="246221"/>
          </a:xfrm>
          <a:prstGeom prst="rect">
            <a:avLst/>
          </a:prstGeom>
          <a:noFill/>
        </p:spPr>
        <p:txBody>
          <a:bodyPr wrap="square" rtlCol="0">
            <a:spAutoFit/>
          </a:bodyPr>
          <a:lstStyle/>
          <a:p>
            <a:r>
              <a:rPr lang="en-IN" sz="1000" b="1" dirty="0">
                <a:latin typeface="Times New Roman" panose="02020603050405020304" pitchFamily="18" charset="0"/>
                <a:cs typeface="Times New Roman" panose="02020603050405020304" pitchFamily="18" charset="0"/>
              </a:rPr>
              <a:t>Fig 9.1: Output of the Administration Login</a:t>
            </a:r>
          </a:p>
        </p:txBody>
      </p:sp>
      <p:sp>
        <p:nvSpPr>
          <p:cNvPr id="9" name="TextBox 8">
            <a:extLst>
              <a:ext uri="{FF2B5EF4-FFF2-40B4-BE49-F238E27FC236}">
                <a16:creationId xmlns:a16="http://schemas.microsoft.com/office/drawing/2014/main" id="{7BF03637-019A-4D82-ABDA-5031F15B23F7}"/>
              </a:ext>
            </a:extLst>
          </p:cNvPr>
          <p:cNvSpPr txBox="1"/>
          <p:nvPr/>
        </p:nvSpPr>
        <p:spPr>
          <a:xfrm>
            <a:off x="6986226" y="6009537"/>
            <a:ext cx="5090160" cy="246221"/>
          </a:xfrm>
          <a:prstGeom prst="rect">
            <a:avLst/>
          </a:prstGeom>
          <a:noFill/>
        </p:spPr>
        <p:txBody>
          <a:bodyPr wrap="square" rtlCol="0">
            <a:spAutoFit/>
          </a:bodyPr>
          <a:lstStyle/>
          <a:p>
            <a:r>
              <a:rPr lang="en-IN" sz="1000" b="1" dirty="0">
                <a:latin typeface="Times New Roman" panose="02020603050405020304" pitchFamily="18" charset="0"/>
                <a:cs typeface="Times New Roman" panose="02020603050405020304" pitchFamily="18" charset="0"/>
              </a:rPr>
              <a:t>Fig 9.3: Output of the Functions In the Administration Login</a:t>
            </a:r>
          </a:p>
        </p:txBody>
      </p:sp>
    </p:spTree>
    <p:extLst>
      <p:ext uri="{BB962C8B-B14F-4D97-AF65-F5344CB8AC3E}">
        <p14:creationId xmlns:p14="http://schemas.microsoft.com/office/powerpoint/2010/main" val="4050178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02698-20B8-4277-BB7B-98294703E72C}"/>
              </a:ext>
            </a:extLst>
          </p:cNvPr>
          <p:cNvSpPr>
            <a:spLocks noGrp="1"/>
          </p:cNvSpPr>
          <p:nvPr>
            <p:ph type="title"/>
          </p:nvPr>
        </p:nvSpPr>
        <p:spPr>
          <a:xfrm>
            <a:off x="0" y="338419"/>
            <a:ext cx="12192000" cy="564910"/>
          </a:xfrm>
        </p:spPr>
        <p:txBody>
          <a:bodyPr>
            <a:noAutofit/>
          </a:bodyPr>
          <a:lstStyle/>
          <a:p>
            <a:r>
              <a:rPr lang="en-IN" sz="4000" b="1" u="sng" dirty="0">
                <a:solidFill>
                  <a:schemeClr val="tx1"/>
                </a:solidFill>
                <a:latin typeface="Times New Roman" panose="02020603050405020304" pitchFamily="18" charset="0"/>
                <a:cs typeface="Times New Roman" panose="02020603050405020304" pitchFamily="18" charset="0"/>
              </a:rPr>
              <a:t>PSEUDOCODE OF POLICE LOGIN</a:t>
            </a:r>
          </a:p>
        </p:txBody>
      </p:sp>
      <p:sp>
        <p:nvSpPr>
          <p:cNvPr id="4" name="TextBox 3">
            <a:extLst>
              <a:ext uri="{FF2B5EF4-FFF2-40B4-BE49-F238E27FC236}">
                <a16:creationId xmlns:a16="http://schemas.microsoft.com/office/drawing/2014/main" id="{629E25E4-E81A-492B-A4B9-AC7FDD131848}"/>
              </a:ext>
            </a:extLst>
          </p:cNvPr>
          <p:cNvSpPr txBox="1"/>
          <p:nvPr/>
        </p:nvSpPr>
        <p:spPr>
          <a:xfrm>
            <a:off x="314960" y="1461535"/>
            <a:ext cx="4419600" cy="5524654"/>
          </a:xfrm>
          <a:prstGeom prst="rect">
            <a:avLst/>
          </a:prstGeom>
          <a:noFill/>
        </p:spPr>
        <p:txBody>
          <a:bodyPr wrap="square">
            <a:spAutoFit/>
          </a:bodyPr>
          <a:lstStyle/>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 1:- </a:t>
            </a:r>
            <a:r>
              <a:rPr lang="en-IN" sz="1700" dirty="0">
                <a:effectLst/>
                <a:latin typeface="Times New Roman" panose="02020603050405020304" pitchFamily="18" charset="0"/>
                <a:ea typeface="Calibri" panose="020F0502020204030204" pitchFamily="34" charset="0"/>
                <a:cs typeface="Mangal" panose="02040503050203030202" pitchFamily="18" charset="0"/>
              </a:rPr>
              <a:t>Import all the header files.</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 2:- </a:t>
            </a:r>
            <a:r>
              <a:rPr lang="en-IN" sz="1700" dirty="0">
                <a:effectLst/>
                <a:latin typeface="Times New Roman" panose="02020603050405020304" pitchFamily="18" charset="0"/>
                <a:ea typeface="Calibri" panose="020F0502020204030204" pitchFamily="34" charset="0"/>
                <a:cs typeface="Mangal" panose="02040503050203030202" pitchFamily="18" charset="0"/>
              </a:rPr>
              <a:t>Declare main function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Int main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Step3 :-  </a:t>
            </a:r>
            <a:r>
              <a:rPr lang="en-IN" sz="1700" dirty="0">
                <a:effectLst/>
                <a:latin typeface="Times New Roman" panose="02020603050405020304" pitchFamily="18" charset="0"/>
                <a:ea typeface="Calibri" panose="020F0502020204030204" pitchFamily="34" charset="0"/>
                <a:cs typeface="Mangal" panose="02040503050203030202" pitchFamily="18" charset="0"/>
              </a:rPr>
              <a:t>Display Login options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a:t>
            </a:r>
            <a:r>
              <a:rPr lang="en-IN" sz="1700" dirty="0" err="1">
                <a:effectLst/>
                <a:latin typeface="Times New Roman" panose="02020603050405020304" pitchFamily="18" charset="0"/>
                <a:ea typeface="Calibri" panose="020F0502020204030204" pitchFamily="34" charset="0"/>
                <a:cs typeface="Mangal" panose="02040503050203030202" pitchFamily="18" charset="0"/>
              </a:rPr>
              <a:t>Cout</a:t>
            </a:r>
            <a:r>
              <a:rPr lang="en-IN" sz="1700" dirty="0">
                <a:effectLst/>
                <a:latin typeface="Times New Roman" panose="02020603050405020304" pitchFamily="18" charset="0"/>
                <a:ea typeface="Calibri" panose="020F0502020204030204" pitchFamily="34" charset="0"/>
                <a:cs typeface="Mangal" panose="02040503050203030202" pitchFamily="18" charset="0"/>
              </a:rPr>
              <a:t> &lt;&lt;  1. Administration login</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2. police login</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3. prisoner login</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a:t>
            </a:r>
            <a:r>
              <a:rPr lang="en-IN" sz="1700" dirty="0" err="1">
                <a:effectLst/>
                <a:latin typeface="Times New Roman" panose="02020603050405020304" pitchFamily="18" charset="0"/>
                <a:ea typeface="Calibri" panose="020F0502020204030204" pitchFamily="34" charset="0"/>
                <a:cs typeface="Mangal" panose="02040503050203030202" pitchFamily="18" charset="0"/>
              </a:rPr>
              <a:t>Cin</a:t>
            </a:r>
            <a:r>
              <a:rPr lang="en-IN" sz="1700" dirty="0">
                <a:effectLst/>
                <a:latin typeface="Times New Roman" panose="02020603050405020304" pitchFamily="18" charset="0"/>
                <a:ea typeface="Calibri" panose="020F0502020204030204" pitchFamily="34" charset="0"/>
                <a:cs typeface="Mangal" panose="02040503050203030202" pitchFamily="18" charset="0"/>
              </a:rPr>
              <a:t> &gt;&gt; 2.</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 4 :- </a:t>
            </a:r>
            <a:r>
              <a:rPr lang="en-IN" sz="1700" dirty="0">
                <a:effectLst/>
                <a:latin typeface="Times New Roman" panose="02020603050405020304" pitchFamily="18" charset="0"/>
                <a:ea typeface="Calibri" panose="020F0502020204030204" pitchFamily="34" charset="0"/>
                <a:cs typeface="Mangal" panose="02040503050203030202" pitchFamily="18" charset="0"/>
              </a:rPr>
              <a:t>Declare Administration login function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void Prison::</a:t>
            </a:r>
            <a:r>
              <a:rPr lang="en-IN" sz="1700" dirty="0" err="1">
                <a:effectLst/>
                <a:latin typeface="Times New Roman" panose="02020603050405020304" pitchFamily="18" charset="0"/>
                <a:ea typeface="Calibri" panose="020F0502020204030204" pitchFamily="34" charset="0"/>
                <a:cs typeface="Mangal" panose="02040503050203030202" pitchFamily="18" charset="0"/>
              </a:rPr>
              <a:t>po_Login</a:t>
            </a:r>
            <a:r>
              <a:rPr lang="en-IN" sz="1700" dirty="0">
                <a:effectLst/>
                <a:latin typeface="Times New Roman" panose="02020603050405020304" pitchFamily="18" charset="0"/>
                <a:ea typeface="Calibri" panose="020F0502020204030204" pitchFamily="34" charset="0"/>
                <a:cs typeface="Mangal" panose="02040503050203030202" pitchFamily="18" charset="0"/>
              </a:rPr>
              <a:t>()</a:t>
            </a:r>
          </a:p>
          <a:p>
            <a:pPr algn="just">
              <a:lnSpc>
                <a:spcPct val="115000"/>
              </a:lnSpc>
              <a:spcAft>
                <a:spcPts val="1000"/>
              </a:spcAft>
            </a:pPr>
            <a:r>
              <a:rPr lang="en-IN" sz="1700" b="1" dirty="0">
                <a:latin typeface="Times New Roman" panose="02020603050405020304" pitchFamily="18" charset="0"/>
                <a:ea typeface="Calibri" panose="020F0502020204030204" pitchFamily="34" charset="0"/>
                <a:cs typeface="Mangal" panose="02040503050203030202" pitchFamily="18" charset="0"/>
              </a:rPr>
              <a:t>S</a:t>
            </a:r>
            <a:r>
              <a:rPr lang="en-IN" sz="1700" b="1" dirty="0">
                <a:effectLst/>
                <a:latin typeface="Times New Roman" panose="02020603050405020304" pitchFamily="18" charset="0"/>
                <a:ea typeface="Calibri" panose="020F0502020204030204" pitchFamily="34" charset="0"/>
                <a:cs typeface="Mangal" panose="02040503050203030202" pitchFamily="18" charset="0"/>
              </a:rPr>
              <a:t>tep 5 :- </a:t>
            </a:r>
            <a:r>
              <a:rPr lang="en-IN" sz="1700" dirty="0">
                <a:effectLst/>
                <a:latin typeface="Times New Roman" panose="02020603050405020304" pitchFamily="18" charset="0"/>
                <a:ea typeface="Calibri" panose="020F0502020204030204" pitchFamily="34" charset="0"/>
                <a:cs typeface="Mangal" panose="02040503050203030202" pitchFamily="18" charset="0"/>
              </a:rPr>
              <a:t>display welcome screen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err="1">
                <a:effectLst/>
                <a:latin typeface="Times New Roman" panose="02020603050405020304" pitchFamily="18" charset="0"/>
                <a:ea typeface="Calibri" panose="020F0502020204030204" pitchFamily="34" charset="0"/>
                <a:cs typeface="Mangal" panose="02040503050203030202" pitchFamily="18" charset="0"/>
              </a:rPr>
              <a:t>Cout</a:t>
            </a:r>
            <a:r>
              <a:rPr lang="en-IN" sz="1700" dirty="0">
                <a:effectLst/>
                <a:latin typeface="Times New Roman" panose="02020603050405020304" pitchFamily="18" charset="0"/>
                <a:ea typeface="Calibri" panose="020F0502020204030204" pitchFamily="34" charset="0"/>
                <a:cs typeface="Mangal" panose="02040503050203030202" pitchFamily="18" charset="0"/>
              </a:rPr>
              <a:t>&lt;&lt; Welcome prisoner Surveillance Setup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endParaRPr lang="en-IN" sz="17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TextBox 5">
            <a:extLst>
              <a:ext uri="{FF2B5EF4-FFF2-40B4-BE49-F238E27FC236}">
                <a16:creationId xmlns:a16="http://schemas.microsoft.com/office/drawing/2014/main" id="{315E24E8-908C-494A-A3E8-11030EAEB8B2}"/>
              </a:ext>
            </a:extLst>
          </p:cNvPr>
          <p:cNvSpPr txBox="1"/>
          <p:nvPr/>
        </p:nvSpPr>
        <p:spPr>
          <a:xfrm>
            <a:off x="4775200" y="1433862"/>
            <a:ext cx="2682242" cy="1232325"/>
          </a:xfrm>
          <a:prstGeom prst="rect">
            <a:avLst/>
          </a:prstGeom>
          <a:noFill/>
        </p:spPr>
        <p:txBody>
          <a:bodyPr wrap="square">
            <a:spAutoFit/>
          </a:bodyPr>
          <a:lstStyle/>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 </a:t>
            </a:r>
            <a:r>
              <a:rPr lang="en-IN" sz="1700" b="1" dirty="0">
                <a:latin typeface="Times New Roman" panose="02020603050405020304" pitchFamily="18" charset="0"/>
                <a:ea typeface="Calibri" panose="020F0502020204030204" pitchFamily="34" charset="0"/>
                <a:cs typeface="Mangal" panose="02040503050203030202" pitchFamily="18" charset="0"/>
              </a:rPr>
              <a:t>6</a:t>
            </a:r>
            <a:r>
              <a:rPr lang="en-IN" sz="1700" b="1" dirty="0">
                <a:effectLst/>
                <a:latin typeface="Times New Roman" panose="02020603050405020304" pitchFamily="18" charset="0"/>
                <a:ea typeface="Calibri" panose="020F0502020204030204" pitchFamily="34" charset="0"/>
                <a:cs typeface="Mangal" panose="02040503050203030202" pitchFamily="18" charset="0"/>
              </a:rPr>
              <a:t>:- </a:t>
            </a:r>
            <a:r>
              <a:rPr lang="en-IN" sz="1700" dirty="0">
                <a:effectLst/>
                <a:latin typeface="Times New Roman" panose="02020603050405020304" pitchFamily="18" charset="0"/>
                <a:ea typeface="Calibri" panose="020F0502020204030204" pitchFamily="34" charset="0"/>
                <a:cs typeface="Mangal" panose="02040503050203030202" pitchFamily="18" charset="0"/>
              </a:rPr>
              <a:t>declare variables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Char username</a:t>
            </a:r>
            <a:r>
              <a:rPr lang="en-IN" sz="1700" dirty="0">
                <a:latin typeface="Times New Roman" panose="02020603050405020304" pitchFamily="18" charset="0"/>
                <a:ea typeface="Calibri" panose="020F0502020204030204" pitchFamily="34" charset="0"/>
                <a:cs typeface="Mangal" panose="02040503050203030202" pitchFamily="18" charset="0"/>
              </a:rPr>
              <a:t>, password;</a:t>
            </a:r>
            <a:endParaRPr lang="en-IN" sz="1700" dirty="0">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Int try1;</a:t>
            </a:r>
            <a:endParaRPr lang="en-IN" sz="17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8" name="TextBox 7">
            <a:extLst>
              <a:ext uri="{FF2B5EF4-FFF2-40B4-BE49-F238E27FC236}">
                <a16:creationId xmlns:a16="http://schemas.microsoft.com/office/drawing/2014/main" id="{86CCC6B0-2D1F-447C-BBFF-68A33ADEE0C9}"/>
              </a:ext>
            </a:extLst>
          </p:cNvPr>
          <p:cNvSpPr txBox="1"/>
          <p:nvPr/>
        </p:nvSpPr>
        <p:spPr>
          <a:xfrm>
            <a:off x="4775200" y="2877102"/>
            <a:ext cx="3627120" cy="3980898"/>
          </a:xfrm>
          <a:prstGeom prst="rect">
            <a:avLst/>
          </a:prstGeom>
          <a:noFill/>
        </p:spPr>
        <p:txBody>
          <a:bodyPr wrap="square">
            <a:spAutoFit/>
          </a:bodyPr>
          <a:lstStyle/>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 7:- </a:t>
            </a:r>
            <a:r>
              <a:rPr lang="en-IN" sz="1700" dirty="0">
                <a:effectLst/>
                <a:latin typeface="Times New Roman" panose="02020603050405020304" pitchFamily="18" charset="0"/>
                <a:ea typeface="Calibri" panose="020F0502020204030204" pitchFamily="34" charset="0"/>
                <a:cs typeface="Mangal" panose="02040503050203030202" pitchFamily="18" charset="0"/>
              </a:rPr>
              <a:t>Admin input user name and password</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a:t>
            </a:r>
            <a:r>
              <a:rPr lang="en-IN" sz="1700" dirty="0" err="1">
                <a:effectLst/>
                <a:latin typeface="Times New Roman" panose="02020603050405020304" pitchFamily="18" charset="0"/>
                <a:ea typeface="Calibri" panose="020F0502020204030204" pitchFamily="34" charset="0"/>
                <a:cs typeface="Mangal" panose="02040503050203030202" pitchFamily="18" charset="0"/>
              </a:rPr>
              <a:t>Cin</a:t>
            </a:r>
            <a:r>
              <a:rPr lang="en-IN" sz="1700" dirty="0">
                <a:effectLst/>
                <a:latin typeface="Times New Roman" panose="02020603050405020304" pitchFamily="18" charset="0"/>
                <a:ea typeface="Calibri" panose="020F0502020204030204" pitchFamily="34" charset="0"/>
                <a:cs typeface="Mangal" panose="02040503050203030202" pitchFamily="18" charset="0"/>
              </a:rPr>
              <a:t> &gt;&gt; username</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a:t>
            </a:r>
            <a:r>
              <a:rPr lang="en-IN" sz="1700" dirty="0" err="1">
                <a:effectLst/>
                <a:latin typeface="Times New Roman" panose="02020603050405020304" pitchFamily="18" charset="0"/>
                <a:ea typeface="Calibri" panose="020F0502020204030204" pitchFamily="34" charset="0"/>
                <a:cs typeface="Mangal" panose="02040503050203030202" pitchFamily="18" charset="0"/>
              </a:rPr>
              <a:t>Cin</a:t>
            </a:r>
            <a:r>
              <a:rPr lang="en-IN" sz="1700" dirty="0">
                <a:effectLst/>
                <a:latin typeface="Times New Roman" panose="02020603050405020304" pitchFamily="18" charset="0"/>
                <a:ea typeface="Calibri" panose="020F0502020204030204" pitchFamily="34" charset="0"/>
                <a:cs typeface="Mangal" panose="02040503050203030202" pitchFamily="18" charset="0"/>
              </a:rPr>
              <a:t> &gt;&gt; password</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If  ( user name = “police” &amp;&amp; password = “ admin123”)</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Then { access is granted}</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Else {</a:t>
            </a:r>
            <a:endParaRPr lang="en-IN" sz="1700" dirty="0">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no. Of attempts remain : “ 3- try1”;}</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endParaRPr lang="en-IN" sz="17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2" name="TextBox 11">
            <a:extLst>
              <a:ext uri="{FF2B5EF4-FFF2-40B4-BE49-F238E27FC236}">
                <a16:creationId xmlns:a16="http://schemas.microsoft.com/office/drawing/2014/main" id="{435CB624-F027-464C-A30C-045100450CCA}"/>
              </a:ext>
            </a:extLst>
          </p:cNvPr>
          <p:cNvSpPr txBox="1"/>
          <p:nvPr/>
        </p:nvSpPr>
        <p:spPr>
          <a:xfrm>
            <a:off x="8636000" y="1355840"/>
            <a:ext cx="3474720" cy="2519601"/>
          </a:xfrm>
          <a:prstGeom prst="rect">
            <a:avLst/>
          </a:prstGeom>
          <a:noFill/>
        </p:spPr>
        <p:txBody>
          <a:bodyPr wrap="square">
            <a:spAutoFit/>
          </a:bodyPr>
          <a:lstStyle/>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 8:- </a:t>
            </a:r>
            <a:r>
              <a:rPr lang="en-IN" sz="1700" dirty="0">
                <a:effectLst/>
                <a:latin typeface="Times New Roman" panose="02020603050405020304" pitchFamily="18" charset="0"/>
                <a:ea typeface="Calibri" panose="020F0502020204030204" pitchFamily="34" charset="0"/>
                <a:cs typeface="Mangal" panose="02040503050203030202" pitchFamily="18" charset="0"/>
              </a:rPr>
              <a:t>After access to the system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a:t>
            </a:r>
            <a:r>
              <a:rPr lang="en-IN" sz="1700" dirty="0" err="1">
                <a:effectLst/>
                <a:latin typeface="Times New Roman" panose="02020603050405020304" pitchFamily="18" charset="0"/>
                <a:ea typeface="Calibri" panose="020F0502020204030204" pitchFamily="34" charset="0"/>
                <a:cs typeface="Mangal" panose="02040503050203030202" pitchFamily="18" charset="0"/>
              </a:rPr>
              <a:t>Cout</a:t>
            </a:r>
            <a:r>
              <a:rPr lang="en-IN" sz="1700" dirty="0">
                <a:effectLst/>
                <a:latin typeface="Times New Roman" panose="02020603050405020304" pitchFamily="18" charset="0"/>
                <a:ea typeface="Calibri" panose="020F0502020204030204" pitchFamily="34" charset="0"/>
                <a:cs typeface="Mangal" panose="02040503050203030202" pitchFamily="18" charset="0"/>
              </a:rPr>
              <a:t>&lt;&lt;  1. Search Prison</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2. logout</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3. Exit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err="1">
                <a:effectLst/>
                <a:latin typeface="Times New Roman" panose="02020603050405020304" pitchFamily="18" charset="0"/>
                <a:ea typeface="Calibri" panose="020F0502020204030204" pitchFamily="34" charset="0"/>
                <a:cs typeface="Mangal" panose="02040503050203030202" pitchFamily="18" charset="0"/>
              </a:rPr>
              <a:t>Cin</a:t>
            </a:r>
            <a:r>
              <a:rPr lang="en-IN" sz="1700" dirty="0">
                <a:effectLst/>
                <a:latin typeface="Times New Roman" panose="02020603050405020304" pitchFamily="18" charset="0"/>
                <a:ea typeface="Calibri" panose="020F0502020204030204" pitchFamily="34" charset="0"/>
                <a:cs typeface="Mangal" panose="02040503050203030202" pitchFamily="18" charset="0"/>
              </a:rPr>
              <a:t> &gt;&gt; { 1,2,3}</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 </a:t>
            </a:r>
            <a:r>
              <a:rPr lang="en-IN" sz="1700" b="1" dirty="0">
                <a:latin typeface="Times New Roman" panose="02020603050405020304" pitchFamily="18" charset="0"/>
                <a:ea typeface="Calibri" panose="020F0502020204030204" pitchFamily="34" charset="0"/>
                <a:cs typeface="Mangal" panose="02040503050203030202" pitchFamily="18" charset="0"/>
              </a:rPr>
              <a:t>9</a:t>
            </a:r>
            <a:r>
              <a:rPr lang="en-IN" sz="1700" b="1" dirty="0">
                <a:effectLst/>
                <a:latin typeface="Times New Roman" panose="02020603050405020304" pitchFamily="18" charset="0"/>
                <a:ea typeface="Calibri" panose="020F0502020204030204" pitchFamily="34" charset="0"/>
                <a:cs typeface="Mangal" panose="02040503050203030202" pitchFamily="18" charset="0"/>
              </a:rPr>
              <a:t> :- </a:t>
            </a:r>
            <a:r>
              <a:rPr lang="en-IN" sz="1700" dirty="0">
                <a:effectLst/>
                <a:latin typeface="Times New Roman" panose="02020603050405020304" pitchFamily="18" charset="0"/>
                <a:ea typeface="Calibri" panose="020F0502020204030204" pitchFamily="34" charset="0"/>
                <a:cs typeface="Mangal" panose="02040503050203030202" pitchFamily="18" charset="0"/>
              </a:rPr>
              <a:t>Logout.</a:t>
            </a:r>
            <a:endParaRPr lang="en-IN" sz="17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295629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C312-7BF3-44FD-BF61-47B2AED46B8C}"/>
              </a:ext>
            </a:extLst>
          </p:cNvPr>
          <p:cNvSpPr>
            <a:spLocks noGrp="1"/>
          </p:cNvSpPr>
          <p:nvPr>
            <p:ph type="title"/>
          </p:nvPr>
        </p:nvSpPr>
        <p:spPr>
          <a:xfrm>
            <a:off x="0" y="299881"/>
            <a:ext cx="12192000" cy="564910"/>
          </a:xfrm>
        </p:spPr>
        <p:txBody>
          <a:bodyPr>
            <a:noAutofit/>
          </a:bodyPr>
          <a:lstStyle/>
          <a:p>
            <a:r>
              <a:rPr lang="en-IN" sz="4800" b="1" u="sng" dirty="0">
                <a:solidFill>
                  <a:schemeClr val="tx1"/>
                </a:solidFill>
                <a:latin typeface="Times New Roman" panose="02020603050405020304" pitchFamily="18" charset="0"/>
                <a:cs typeface="Times New Roman" panose="02020603050405020304" pitchFamily="18" charset="0"/>
              </a:rPr>
              <a:t>OUTPUT</a:t>
            </a:r>
          </a:p>
        </p:txBody>
      </p:sp>
      <p:pic>
        <p:nvPicPr>
          <p:cNvPr id="4" name="Picture 3">
            <a:extLst>
              <a:ext uri="{FF2B5EF4-FFF2-40B4-BE49-F238E27FC236}">
                <a16:creationId xmlns:a16="http://schemas.microsoft.com/office/drawing/2014/main" id="{6EF1BB9F-B75F-4C07-BF5A-FE306D6954AD}"/>
              </a:ext>
            </a:extLst>
          </p:cNvPr>
          <p:cNvPicPr>
            <a:picLocks noChangeAspect="1"/>
          </p:cNvPicPr>
          <p:nvPr/>
        </p:nvPicPr>
        <p:blipFill rotWithShape="1">
          <a:blip r:embed="rId2"/>
          <a:srcRect r="48707" b="29245"/>
          <a:stretch/>
        </p:blipFill>
        <p:spPr>
          <a:xfrm>
            <a:off x="84084" y="1203770"/>
            <a:ext cx="6237241" cy="4766106"/>
          </a:xfrm>
          <a:prstGeom prst="rect">
            <a:avLst/>
          </a:prstGeom>
        </p:spPr>
      </p:pic>
      <p:pic>
        <p:nvPicPr>
          <p:cNvPr id="6" name="Picture 5">
            <a:extLst>
              <a:ext uri="{FF2B5EF4-FFF2-40B4-BE49-F238E27FC236}">
                <a16:creationId xmlns:a16="http://schemas.microsoft.com/office/drawing/2014/main" id="{1A25B162-D278-4A78-89B6-51D4C4920528}"/>
              </a:ext>
            </a:extLst>
          </p:cNvPr>
          <p:cNvPicPr>
            <a:picLocks noChangeAspect="1"/>
          </p:cNvPicPr>
          <p:nvPr/>
        </p:nvPicPr>
        <p:blipFill rotWithShape="1">
          <a:blip r:embed="rId3"/>
          <a:srcRect r="32179" b="30505"/>
          <a:stretch/>
        </p:blipFill>
        <p:spPr>
          <a:xfrm>
            <a:off x="6424675" y="1203770"/>
            <a:ext cx="5683241" cy="4766106"/>
          </a:xfrm>
          <a:prstGeom prst="rect">
            <a:avLst/>
          </a:prstGeom>
        </p:spPr>
      </p:pic>
      <p:sp>
        <p:nvSpPr>
          <p:cNvPr id="5" name="TextBox 4">
            <a:extLst>
              <a:ext uri="{FF2B5EF4-FFF2-40B4-BE49-F238E27FC236}">
                <a16:creationId xmlns:a16="http://schemas.microsoft.com/office/drawing/2014/main" id="{6480CCEA-CB9A-4100-BC1C-6FE7200354B6}"/>
              </a:ext>
            </a:extLst>
          </p:cNvPr>
          <p:cNvSpPr txBox="1"/>
          <p:nvPr/>
        </p:nvSpPr>
        <p:spPr>
          <a:xfrm>
            <a:off x="1889760" y="5990196"/>
            <a:ext cx="5090160" cy="246221"/>
          </a:xfrm>
          <a:prstGeom prst="rect">
            <a:avLst/>
          </a:prstGeom>
          <a:noFill/>
        </p:spPr>
        <p:txBody>
          <a:bodyPr wrap="square" rtlCol="0">
            <a:spAutoFit/>
          </a:bodyPr>
          <a:lstStyle/>
          <a:p>
            <a:r>
              <a:rPr lang="en-IN" sz="1000" b="1" dirty="0">
                <a:latin typeface="Times New Roman" panose="02020603050405020304" pitchFamily="18" charset="0"/>
                <a:cs typeface="Times New Roman" panose="02020603050405020304" pitchFamily="18" charset="0"/>
              </a:rPr>
              <a:t>Fig 10.1: Output of the Police Login</a:t>
            </a:r>
          </a:p>
        </p:txBody>
      </p:sp>
      <p:sp>
        <p:nvSpPr>
          <p:cNvPr id="7" name="TextBox 6">
            <a:extLst>
              <a:ext uri="{FF2B5EF4-FFF2-40B4-BE49-F238E27FC236}">
                <a16:creationId xmlns:a16="http://schemas.microsoft.com/office/drawing/2014/main" id="{8245EF04-2513-46D4-A309-1B41F50A4F09}"/>
              </a:ext>
            </a:extLst>
          </p:cNvPr>
          <p:cNvSpPr txBox="1"/>
          <p:nvPr/>
        </p:nvSpPr>
        <p:spPr>
          <a:xfrm>
            <a:off x="1889760" y="4246880"/>
            <a:ext cx="5090160" cy="246221"/>
          </a:xfrm>
          <a:prstGeom prst="rect">
            <a:avLst/>
          </a:prstGeom>
          <a:noFill/>
        </p:spPr>
        <p:txBody>
          <a:bodyPr wrap="square" rtlCol="0">
            <a:spAutoFit/>
          </a:bodyPr>
          <a:lstStyle/>
          <a:p>
            <a:r>
              <a:rPr lang="en-IN" sz="1000" b="1" dirty="0">
                <a:latin typeface="Times New Roman" panose="02020603050405020304" pitchFamily="18" charset="0"/>
                <a:cs typeface="Times New Roman" panose="02020603050405020304" pitchFamily="18" charset="0"/>
              </a:rPr>
              <a:t>Fig 9.1: Output of the Administration Login</a:t>
            </a:r>
          </a:p>
        </p:txBody>
      </p:sp>
      <p:sp>
        <p:nvSpPr>
          <p:cNvPr id="9" name="TextBox 8">
            <a:extLst>
              <a:ext uri="{FF2B5EF4-FFF2-40B4-BE49-F238E27FC236}">
                <a16:creationId xmlns:a16="http://schemas.microsoft.com/office/drawing/2014/main" id="{B6CC145D-267C-4161-8391-3D93F31B1C43}"/>
              </a:ext>
            </a:extLst>
          </p:cNvPr>
          <p:cNvSpPr txBox="1"/>
          <p:nvPr/>
        </p:nvSpPr>
        <p:spPr>
          <a:xfrm>
            <a:off x="7599680" y="5990196"/>
            <a:ext cx="5090160" cy="246221"/>
          </a:xfrm>
          <a:prstGeom prst="rect">
            <a:avLst/>
          </a:prstGeom>
          <a:noFill/>
        </p:spPr>
        <p:txBody>
          <a:bodyPr wrap="square" rtlCol="0">
            <a:spAutoFit/>
          </a:bodyPr>
          <a:lstStyle/>
          <a:p>
            <a:r>
              <a:rPr lang="en-IN" sz="1000" b="1" dirty="0">
                <a:latin typeface="Times New Roman" panose="02020603050405020304" pitchFamily="18" charset="0"/>
                <a:cs typeface="Times New Roman" panose="02020603050405020304" pitchFamily="18" charset="0"/>
              </a:rPr>
              <a:t>Fig 10.2: Output of the functions in Police Login</a:t>
            </a:r>
          </a:p>
        </p:txBody>
      </p:sp>
    </p:spTree>
    <p:extLst>
      <p:ext uri="{BB962C8B-B14F-4D97-AF65-F5344CB8AC3E}">
        <p14:creationId xmlns:p14="http://schemas.microsoft.com/office/powerpoint/2010/main" val="1772193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FEEA4-C06E-45B3-84FF-1EDD819B46A9}"/>
              </a:ext>
            </a:extLst>
          </p:cNvPr>
          <p:cNvSpPr>
            <a:spLocks noGrp="1"/>
          </p:cNvSpPr>
          <p:nvPr>
            <p:ph type="title"/>
          </p:nvPr>
        </p:nvSpPr>
        <p:spPr>
          <a:xfrm>
            <a:off x="0" y="386066"/>
            <a:ext cx="12192000" cy="564910"/>
          </a:xfrm>
        </p:spPr>
        <p:txBody>
          <a:bodyPr>
            <a:noAutofit/>
          </a:bodyPr>
          <a:lstStyle/>
          <a:p>
            <a:r>
              <a:rPr lang="en-IN" sz="4000" b="1" u="sng" dirty="0">
                <a:solidFill>
                  <a:schemeClr val="tx1"/>
                </a:solidFill>
                <a:latin typeface="Times New Roman" panose="02020603050405020304" pitchFamily="18" charset="0"/>
                <a:cs typeface="Times New Roman" panose="02020603050405020304" pitchFamily="18" charset="0"/>
              </a:rPr>
              <a:t>PSEUDOCODE OF JAILOR LOGIN</a:t>
            </a:r>
          </a:p>
        </p:txBody>
      </p:sp>
      <p:sp>
        <p:nvSpPr>
          <p:cNvPr id="4" name="TextBox 3">
            <a:extLst>
              <a:ext uri="{FF2B5EF4-FFF2-40B4-BE49-F238E27FC236}">
                <a16:creationId xmlns:a16="http://schemas.microsoft.com/office/drawing/2014/main" id="{32D8C124-ABF7-4370-A9F5-D4FE73E2D91E}"/>
              </a:ext>
            </a:extLst>
          </p:cNvPr>
          <p:cNvSpPr txBox="1"/>
          <p:nvPr/>
        </p:nvSpPr>
        <p:spPr>
          <a:xfrm>
            <a:off x="182881" y="1524856"/>
            <a:ext cx="3667760" cy="3808287"/>
          </a:xfrm>
          <a:prstGeom prst="rect">
            <a:avLst/>
          </a:prstGeom>
          <a:noFill/>
        </p:spPr>
        <p:txBody>
          <a:bodyPr wrap="square">
            <a:spAutoFit/>
          </a:bodyPr>
          <a:lstStyle/>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 1:- </a:t>
            </a:r>
            <a:r>
              <a:rPr lang="en-IN" sz="1700" dirty="0">
                <a:effectLst/>
                <a:latin typeface="Times New Roman" panose="02020603050405020304" pitchFamily="18" charset="0"/>
                <a:ea typeface="Calibri" panose="020F0502020204030204" pitchFamily="34" charset="0"/>
                <a:cs typeface="Mangal" panose="02040503050203030202" pitchFamily="18" charset="0"/>
              </a:rPr>
              <a:t>Import all the header files.</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 2:- </a:t>
            </a:r>
            <a:r>
              <a:rPr lang="en-IN" sz="1700" dirty="0">
                <a:effectLst/>
                <a:latin typeface="Times New Roman" panose="02020603050405020304" pitchFamily="18" charset="0"/>
                <a:ea typeface="Calibri" panose="020F0502020204030204" pitchFamily="34" charset="0"/>
                <a:cs typeface="Mangal" panose="02040503050203030202" pitchFamily="18" charset="0"/>
              </a:rPr>
              <a:t>Declare main function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Int main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Step3 :-  </a:t>
            </a:r>
            <a:r>
              <a:rPr lang="en-IN" sz="1700" dirty="0">
                <a:effectLst/>
                <a:latin typeface="Times New Roman" panose="02020603050405020304" pitchFamily="18" charset="0"/>
                <a:ea typeface="Calibri" panose="020F0502020204030204" pitchFamily="34" charset="0"/>
                <a:cs typeface="Mangal" panose="02040503050203030202" pitchFamily="18" charset="0"/>
              </a:rPr>
              <a:t>Display Login options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a:t>
            </a:r>
            <a:r>
              <a:rPr lang="en-IN" sz="1700" dirty="0" err="1">
                <a:effectLst/>
                <a:latin typeface="Times New Roman" panose="02020603050405020304" pitchFamily="18" charset="0"/>
                <a:ea typeface="Calibri" panose="020F0502020204030204" pitchFamily="34" charset="0"/>
                <a:cs typeface="Mangal" panose="02040503050203030202" pitchFamily="18" charset="0"/>
              </a:rPr>
              <a:t>Cout</a:t>
            </a:r>
            <a:r>
              <a:rPr lang="en-IN" sz="1700" dirty="0">
                <a:effectLst/>
                <a:latin typeface="Times New Roman" panose="02020603050405020304" pitchFamily="18" charset="0"/>
                <a:ea typeface="Calibri" panose="020F0502020204030204" pitchFamily="34" charset="0"/>
                <a:cs typeface="Mangal" panose="02040503050203030202" pitchFamily="18" charset="0"/>
              </a:rPr>
              <a:t> &lt;&lt;  1. Administration login</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2. police login</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3. prisoner login</a:t>
            </a:r>
            <a:endParaRPr lang="en-IN" sz="1700" dirty="0">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err="1">
                <a:effectLst/>
                <a:latin typeface="Times New Roman" panose="02020603050405020304" pitchFamily="18" charset="0"/>
                <a:ea typeface="Calibri" panose="020F0502020204030204" pitchFamily="34" charset="0"/>
                <a:cs typeface="Mangal" panose="02040503050203030202" pitchFamily="18" charset="0"/>
              </a:rPr>
              <a:t>Cin</a:t>
            </a:r>
            <a:r>
              <a:rPr lang="en-IN" sz="1700" dirty="0">
                <a:effectLst/>
                <a:latin typeface="Times New Roman" panose="02020603050405020304" pitchFamily="18" charset="0"/>
                <a:ea typeface="Calibri" panose="020F0502020204030204" pitchFamily="34" charset="0"/>
                <a:cs typeface="Mangal" panose="02040503050203030202" pitchFamily="18" charset="0"/>
              </a:rPr>
              <a:t> &gt;&gt; 3</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endParaRPr lang="en-IN" sz="17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TextBox 5">
            <a:extLst>
              <a:ext uri="{FF2B5EF4-FFF2-40B4-BE49-F238E27FC236}">
                <a16:creationId xmlns:a16="http://schemas.microsoft.com/office/drawing/2014/main" id="{91355BC4-613F-4BFE-BF63-7AA0D39A0F24}"/>
              </a:ext>
            </a:extLst>
          </p:cNvPr>
          <p:cNvSpPr txBox="1"/>
          <p:nvPr/>
        </p:nvSpPr>
        <p:spPr>
          <a:xfrm>
            <a:off x="182881" y="4887407"/>
            <a:ext cx="4866640" cy="1661417"/>
          </a:xfrm>
          <a:prstGeom prst="rect">
            <a:avLst/>
          </a:prstGeom>
          <a:noFill/>
        </p:spPr>
        <p:txBody>
          <a:bodyPr wrap="square">
            <a:spAutoFit/>
          </a:bodyPr>
          <a:lstStyle/>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 4 :-</a:t>
            </a:r>
            <a:r>
              <a:rPr lang="en-IN" sz="1700" dirty="0">
                <a:effectLst/>
                <a:latin typeface="Times New Roman" panose="02020603050405020304" pitchFamily="18" charset="0"/>
                <a:ea typeface="Calibri" panose="020F0502020204030204" pitchFamily="34" charset="0"/>
                <a:cs typeface="Mangal" panose="02040503050203030202" pitchFamily="18" charset="0"/>
              </a:rPr>
              <a:t> Declare Jailor login  function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void Prison::</a:t>
            </a:r>
            <a:r>
              <a:rPr lang="en-IN" sz="1700" dirty="0" err="1">
                <a:latin typeface="Times New Roman" panose="02020603050405020304" pitchFamily="18" charset="0"/>
                <a:ea typeface="Calibri" panose="020F0502020204030204" pitchFamily="34" charset="0"/>
                <a:cs typeface="Mangal" panose="02040503050203030202" pitchFamily="18" charset="0"/>
              </a:rPr>
              <a:t>Pr</a:t>
            </a:r>
            <a:r>
              <a:rPr lang="en-IN" sz="1700" dirty="0" err="1">
                <a:effectLst/>
                <a:latin typeface="Times New Roman" panose="02020603050405020304" pitchFamily="18" charset="0"/>
                <a:ea typeface="Calibri" panose="020F0502020204030204" pitchFamily="34" charset="0"/>
                <a:cs typeface="Mangal" panose="02040503050203030202" pitchFamily="18" charset="0"/>
              </a:rPr>
              <a:t>_Login</a:t>
            </a:r>
            <a:r>
              <a:rPr lang="en-IN" sz="1700" dirty="0">
                <a:effectLst/>
                <a:latin typeface="Times New Roman" panose="02020603050405020304" pitchFamily="18" charset="0"/>
                <a:ea typeface="Calibri" panose="020F0502020204030204" pitchFamily="34" charset="0"/>
                <a:cs typeface="Mangal" panose="02040503050203030202" pitchFamily="18" charset="0"/>
              </a:rPr>
              <a:t>()</a:t>
            </a:r>
          </a:p>
          <a:p>
            <a:pPr algn="just">
              <a:lnSpc>
                <a:spcPct val="115000"/>
              </a:lnSpc>
              <a:spcAft>
                <a:spcPts val="1000"/>
              </a:spcAft>
            </a:pPr>
            <a:r>
              <a:rPr lang="en-IN" sz="1700" b="1" dirty="0">
                <a:latin typeface="Times New Roman" panose="02020603050405020304" pitchFamily="18" charset="0"/>
                <a:ea typeface="Calibri" panose="020F0502020204030204" pitchFamily="34" charset="0"/>
                <a:cs typeface="Mangal" panose="02040503050203030202" pitchFamily="18" charset="0"/>
              </a:rPr>
              <a:t>S</a:t>
            </a:r>
            <a:r>
              <a:rPr lang="en-IN" sz="1700" b="1" dirty="0">
                <a:effectLst/>
                <a:latin typeface="Times New Roman" panose="02020603050405020304" pitchFamily="18" charset="0"/>
                <a:ea typeface="Calibri" panose="020F0502020204030204" pitchFamily="34" charset="0"/>
                <a:cs typeface="Mangal" panose="02040503050203030202" pitchFamily="18" charset="0"/>
              </a:rPr>
              <a:t>tep 5 :- </a:t>
            </a:r>
            <a:r>
              <a:rPr lang="en-IN" sz="1700" dirty="0">
                <a:effectLst/>
                <a:latin typeface="Times New Roman" panose="02020603050405020304" pitchFamily="18" charset="0"/>
                <a:ea typeface="Calibri" panose="020F0502020204030204" pitchFamily="34" charset="0"/>
                <a:cs typeface="Mangal" panose="02040503050203030202" pitchFamily="18" charset="0"/>
              </a:rPr>
              <a:t>display welcome screen </a:t>
            </a:r>
            <a:endParaRPr lang="en-IN" sz="1700" dirty="0">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print Welcome </a:t>
            </a:r>
            <a:r>
              <a:rPr lang="en-IN" sz="1700" dirty="0">
                <a:latin typeface="Times New Roman" panose="02020603050405020304" pitchFamily="18" charset="0"/>
                <a:ea typeface="Calibri" panose="020F0502020204030204" pitchFamily="34" charset="0"/>
                <a:cs typeface="Mangal" panose="02040503050203030202" pitchFamily="18" charset="0"/>
              </a:rPr>
              <a:t>message</a:t>
            </a:r>
            <a:r>
              <a:rPr lang="en-IN" sz="1700" dirty="0">
                <a:effectLst/>
                <a:latin typeface="Times New Roman" panose="02020603050405020304" pitchFamily="18" charset="0"/>
                <a:ea typeface="Calibri" panose="020F0502020204030204" pitchFamily="34" charset="0"/>
                <a:cs typeface="Mangal" panose="02040503050203030202" pitchFamily="18" charset="0"/>
              </a:rPr>
              <a:t>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8" name="TextBox 7">
            <a:extLst>
              <a:ext uri="{FF2B5EF4-FFF2-40B4-BE49-F238E27FC236}">
                <a16:creationId xmlns:a16="http://schemas.microsoft.com/office/drawing/2014/main" id="{5F445104-839B-4F34-AFCF-C91B6C3FD729}"/>
              </a:ext>
            </a:extLst>
          </p:cNvPr>
          <p:cNvSpPr txBox="1"/>
          <p:nvPr/>
        </p:nvSpPr>
        <p:spPr>
          <a:xfrm>
            <a:off x="3921761" y="1561377"/>
            <a:ext cx="4734560" cy="4965911"/>
          </a:xfrm>
          <a:prstGeom prst="rect">
            <a:avLst/>
          </a:prstGeom>
          <a:noFill/>
        </p:spPr>
        <p:txBody>
          <a:bodyPr wrap="square">
            <a:spAutoFit/>
          </a:bodyPr>
          <a:lstStyle/>
          <a:p>
            <a:pPr>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 </a:t>
            </a:r>
            <a:r>
              <a:rPr lang="en-IN" sz="1700" b="1" dirty="0">
                <a:latin typeface="Times New Roman" panose="02020603050405020304" pitchFamily="18" charset="0"/>
                <a:ea typeface="Calibri" panose="020F0502020204030204" pitchFamily="34" charset="0"/>
                <a:cs typeface="Mangal" panose="02040503050203030202" pitchFamily="18" charset="0"/>
              </a:rPr>
              <a:t>6</a:t>
            </a:r>
            <a:r>
              <a:rPr lang="en-IN" sz="1700" b="1" dirty="0">
                <a:effectLst/>
                <a:latin typeface="Times New Roman" panose="02020603050405020304" pitchFamily="18" charset="0"/>
                <a:ea typeface="Calibri" panose="020F0502020204030204" pitchFamily="34" charset="0"/>
                <a:cs typeface="Mangal" panose="02040503050203030202" pitchFamily="18" charset="0"/>
              </a:rPr>
              <a:t>:- </a:t>
            </a:r>
            <a:r>
              <a:rPr lang="en-IN" sz="1700" dirty="0">
                <a:effectLst/>
                <a:latin typeface="Times New Roman" panose="02020603050405020304" pitchFamily="18" charset="0"/>
                <a:ea typeface="Calibri" panose="020F0502020204030204" pitchFamily="34" charset="0"/>
                <a:cs typeface="Mangal" panose="02040503050203030202" pitchFamily="18" charset="0"/>
              </a:rPr>
              <a:t>declare variables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Char username, password;</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Int try1;</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 </a:t>
            </a:r>
            <a:r>
              <a:rPr lang="en-IN" sz="1700" b="1" dirty="0">
                <a:latin typeface="Times New Roman" panose="02020603050405020304" pitchFamily="18" charset="0"/>
                <a:ea typeface="Calibri" panose="020F0502020204030204" pitchFamily="34" charset="0"/>
                <a:cs typeface="Mangal" panose="02040503050203030202" pitchFamily="18" charset="0"/>
              </a:rPr>
              <a:t>7</a:t>
            </a:r>
            <a:r>
              <a:rPr lang="en-IN" sz="1700" b="1" dirty="0">
                <a:effectLst/>
                <a:latin typeface="Times New Roman" panose="02020603050405020304" pitchFamily="18" charset="0"/>
                <a:ea typeface="Calibri" panose="020F0502020204030204" pitchFamily="34" charset="0"/>
                <a:cs typeface="Mangal" panose="02040503050203030202" pitchFamily="18" charset="0"/>
              </a:rPr>
              <a:t>:- </a:t>
            </a:r>
            <a:r>
              <a:rPr lang="en-IN" sz="1700" dirty="0">
                <a:effectLst/>
                <a:latin typeface="Times New Roman" panose="02020603050405020304" pitchFamily="18" charset="0"/>
                <a:ea typeface="Calibri" panose="020F0502020204030204" pitchFamily="34" charset="0"/>
                <a:cs typeface="Mangal" panose="02040503050203030202" pitchFamily="18" charset="0"/>
              </a:rPr>
              <a:t>Admin input user name and password</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a:t>
            </a:r>
            <a:r>
              <a:rPr lang="en-IN" sz="1700" dirty="0" err="1">
                <a:effectLst/>
                <a:latin typeface="Times New Roman" panose="02020603050405020304" pitchFamily="18" charset="0"/>
                <a:ea typeface="Calibri" panose="020F0502020204030204" pitchFamily="34" charset="0"/>
                <a:cs typeface="Mangal" panose="02040503050203030202" pitchFamily="18" charset="0"/>
              </a:rPr>
              <a:t>Cin</a:t>
            </a:r>
            <a:r>
              <a:rPr lang="en-IN" sz="1700" dirty="0">
                <a:effectLst/>
                <a:latin typeface="Times New Roman" panose="02020603050405020304" pitchFamily="18" charset="0"/>
                <a:ea typeface="Calibri" panose="020F0502020204030204" pitchFamily="34" charset="0"/>
                <a:cs typeface="Mangal" panose="02040503050203030202" pitchFamily="18" charset="0"/>
              </a:rPr>
              <a:t> &gt;&gt; username</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a:t>
            </a:r>
            <a:r>
              <a:rPr lang="en-IN" sz="1700" dirty="0" err="1">
                <a:effectLst/>
                <a:latin typeface="Times New Roman" panose="02020603050405020304" pitchFamily="18" charset="0"/>
                <a:ea typeface="Calibri" panose="020F0502020204030204" pitchFamily="34" charset="0"/>
                <a:cs typeface="Mangal" panose="02040503050203030202" pitchFamily="18" charset="0"/>
              </a:rPr>
              <a:t>Cin</a:t>
            </a:r>
            <a:r>
              <a:rPr lang="en-IN" sz="1700" dirty="0">
                <a:effectLst/>
                <a:latin typeface="Times New Roman" panose="02020603050405020304" pitchFamily="18" charset="0"/>
                <a:ea typeface="Calibri" panose="020F0502020204030204" pitchFamily="34" charset="0"/>
                <a:cs typeface="Mangal" panose="02040503050203030202" pitchFamily="18" charset="0"/>
              </a:rPr>
              <a:t> &gt;&gt; password</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If  ( user name = “</a:t>
            </a:r>
            <a:r>
              <a:rPr lang="en-IN" sz="1700" dirty="0">
                <a:latin typeface="Times New Roman" panose="02020603050405020304" pitchFamily="18" charset="0"/>
                <a:ea typeface="Calibri" panose="020F0502020204030204" pitchFamily="34" charset="0"/>
                <a:cs typeface="Mangal" panose="02040503050203030202" pitchFamily="18" charset="0"/>
              </a:rPr>
              <a:t>jailor</a:t>
            </a:r>
            <a:r>
              <a:rPr lang="en-IN" sz="1700" dirty="0">
                <a:effectLst/>
                <a:latin typeface="Times New Roman" panose="02020603050405020304" pitchFamily="18" charset="0"/>
                <a:ea typeface="Calibri" panose="020F0502020204030204" pitchFamily="34" charset="0"/>
                <a:cs typeface="Mangal" panose="02040503050203030202" pitchFamily="18" charset="0"/>
              </a:rPr>
              <a:t>” &amp;&amp; password = “ admin123”)</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Then { access is granted</a:t>
            </a:r>
            <a:endParaRPr lang="en-IN" sz="1700"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Else {</a:t>
            </a:r>
            <a:endParaRPr lang="en-IN" sz="1700" dirty="0">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no. Of attempts remain : “ 3- try1”;}</a:t>
            </a:r>
            <a:endParaRPr lang="en-IN" sz="17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0" name="TextBox 9">
            <a:extLst>
              <a:ext uri="{FF2B5EF4-FFF2-40B4-BE49-F238E27FC236}">
                <a16:creationId xmlns:a16="http://schemas.microsoft.com/office/drawing/2014/main" id="{5E8CCE1D-DFC4-4945-B2F9-6A23B6B8AB10}"/>
              </a:ext>
            </a:extLst>
          </p:cNvPr>
          <p:cNvSpPr txBox="1"/>
          <p:nvPr/>
        </p:nvSpPr>
        <p:spPr>
          <a:xfrm>
            <a:off x="8270240" y="1437607"/>
            <a:ext cx="4267200" cy="5094151"/>
          </a:xfrm>
          <a:prstGeom prst="rect">
            <a:avLst/>
          </a:prstGeom>
          <a:noFill/>
        </p:spPr>
        <p:txBody>
          <a:bodyPr wrap="square">
            <a:spAutoFit/>
          </a:bodyPr>
          <a:lstStyle/>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If  ( try1 &gt;= 3)</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no permission to enter the system }</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 </a:t>
            </a:r>
            <a:r>
              <a:rPr lang="en-IN" sz="1700" b="1" dirty="0">
                <a:latin typeface="Times New Roman" panose="02020603050405020304" pitchFamily="18" charset="0"/>
                <a:ea typeface="Calibri" panose="020F0502020204030204" pitchFamily="34" charset="0"/>
                <a:cs typeface="Mangal" panose="02040503050203030202" pitchFamily="18" charset="0"/>
              </a:rPr>
              <a:t>8</a:t>
            </a:r>
            <a:r>
              <a:rPr lang="en-IN" sz="1700" b="1" dirty="0">
                <a:effectLst/>
                <a:latin typeface="Times New Roman" panose="02020603050405020304" pitchFamily="18" charset="0"/>
                <a:ea typeface="Calibri" panose="020F0502020204030204" pitchFamily="34" charset="0"/>
                <a:cs typeface="Mangal" panose="02040503050203030202" pitchFamily="18" charset="0"/>
              </a:rPr>
              <a:t>:- </a:t>
            </a:r>
            <a:r>
              <a:rPr lang="en-IN" sz="1700" dirty="0">
                <a:effectLst/>
                <a:latin typeface="Times New Roman" panose="02020603050405020304" pitchFamily="18" charset="0"/>
                <a:ea typeface="Calibri" panose="020F0502020204030204" pitchFamily="34" charset="0"/>
                <a:cs typeface="Mangal" panose="02040503050203030202" pitchFamily="18" charset="0"/>
              </a:rPr>
              <a:t>After access to the system </a:t>
            </a:r>
            <a:endParaRPr lang="en-IN" sz="1700" dirty="0">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Calibri" panose="020F0502020204030204" pitchFamily="34" charset="0"/>
                <a:ea typeface="Calibri" panose="020F0502020204030204" pitchFamily="34" charset="0"/>
                <a:cs typeface="Mangal" panose="02040503050203030202" pitchFamily="18" charset="0"/>
              </a:rPr>
              <a:t>Functions:</a:t>
            </a:r>
            <a:r>
              <a:rPr lang="en-IN" sz="1700" dirty="0">
                <a:effectLst/>
                <a:latin typeface="Times New Roman" panose="02020603050405020304" pitchFamily="18" charset="0"/>
                <a:ea typeface="Calibri" panose="020F0502020204030204" pitchFamily="34" charset="0"/>
                <a:cs typeface="Mangal" panose="02040503050203030202" pitchFamily="18" charset="0"/>
              </a:rPr>
              <a:t> 1. Set data</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2. details</a:t>
            </a:r>
            <a:endParaRPr lang="en-IN" sz="1700" dirty="0">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Calibri" panose="020F0502020204030204" pitchFamily="34" charset="0"/>
                <a:ea typeface="Calibri" panose="020F0502020204030204" pitchFamily="34" charset="0"/>
                <a:cs typeface="Mangal" panose="02040503050203030202" pitchFamily="18" charset="0"/>
              </a:rPr>
              <a:t>                    </a:t>
            </a:r>
            <a:r>
              <a:rPr lang="en-IN" sz="1700" dirty="0">
                <a:latin typeface="Times New Roman" panose="02020603050405020304" pitchFamily="18" charset="0"/>
                <a:ea typeface="Calibri" panose="020F0502020204030204" pitchFamily="34" charset="0"/>
                <a:cs typeface="Mangal" panose="02040503050203030202" pitchFamily="18" charset="0"/>
              </a:rPr>
              <a:t>3</a:t>
            </a:r>
            <a:r>
              <a:rPr lang="en-IN" sz="1700" dirty="0">
                <a:effectLst/>
                <a:latin typeface="Times New Roman" panose="02020603050405020304" pitchFamily="18" charset="0"/>
                <a:ea typeface="Calibri" panose="020F0502020204030204" pitchFamily="34" charset="0"/>
                <a:cs typeface="Mangal" panose="02040503050203030202" pitchFamily="18" charset="0"/>
              </a:rPr>
              <a:t>. Attendance</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4. Search Prison</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5. Prison File</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a:t>
            </a:r>
            <a:r>
              <a:rPr lang="en-IN" sz="1700" dirty="0">
                <a:latin typeface="Times New Roman" panose="02020603050405020304" pitchFamily="18" charset="0"/>
                <a:ea typeface="Calibri" panose="020F0502020204030204" pitchFamily="34" charset="0"/>
                <a:cs typeface="Mangal" panose="02040503050203030202" pitchFamily="18" charset="0"/>
              </a:rPr>
              <a:t>6</a:t>
            </a:r>
            <a:r>
              <a:rPr lang="en-IN" sz="1700" dirty="0">
                <a:effectLst/>
                <a:latin typeface="Times New Roman" panose="02020603050405020304" pitchFamily="18" charset="0"/>
                <a:ea typeface="Calibri" panose="020F0502020204030204" pitchFamily="34" charset="0"/>
                <a:cs typeface="Mangal" panose="02040503050203030202" pitchFamily="18" charset="0"/>
              </a:rPr>
              <a:t>. Exit</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Mangal" panose="02040503050203030202" pitchFamily="18" charset="0"/>
              </a:rPr>
              <a:t>                  7. Logout</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dirty="0" err="1">
                <a:effectLst/>
                <a:latin typeface="Times New Roman" panose="02020603050405020304" pitchFamily="18" charset="0"/>
                <a:ea typeface="Calibri" panose="020F0502020204030204" pitchFamily="34" charset="0"/>
                <a:cs typeface="Mangal" panose="02040503050203030202" pitchFamily="18" charset="0"/>
              </a:rPr>
              <a:t>Cin</a:t>
            </a:r>
            <a:r>
              <a:rPr lang="en-IN" sz="1700" dirty="0">
                <a:effectLst/>
                <a:latin typeface="Times New Roman" panose="02020603050405020304" pitchFamily="18" charset="0"/>
                <a:ea typeface="Calibri" panose="020F0502020204030204" pitchFamily="34" charset="0"/>
                <a:cs typeface="Mangal" panose="02040503050203030202" pitchFamily="18" charset="0"/>
              </a:rPr>
              <a:t> &gt;&gt; { 1,2,3,4,5,6}</a:t>
            </a:r>
            <a:endParaRPr lang="en-IN" sz="17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Mangal" panose="02040503050203030202" pitchFamily="18" charset="0"/>
              </a:rPr>
              <a:t>Step </a:t>
            </a:r>
            <a:r>
              <a:rPr lang="en-IN" sz="1700" b="1" dirty="0">
                <a:latin typeface="Times New Roman" panose="02020603050405020304" pitchFamily="18" charset="0"/>
                <a:ea typeface="Calibri" panose="020F0502020204030204" pitchFamily="34" charset="0"/>
                <a:cs typeface="Mangal" panose="02040503050203030202" pitchFamily="18" charset="0"/>
              </a:rPr>
              <a:t>9</a:t>
            </a:r>
            <a:r>
              <a:rPr lang="en-IN" sz="1700" b="1" dirty="0">
                <a:effectLst/>
                <a:latin typeface="Times New Roman" panose="02020603050405020304" pitchFamily="18" charset="0"/>
                <a:ea typeface="Calibri" panose="020F0502020204030204" pitchFamily="34" charset="0"/>
                <a:cs typeface="Mangal" panose="02040503050203030202" pitchFamily="18" charset="0"/>
              </a:rPr>
              <a:t> :- </a:t>
            </a:r>
            <a:r>
              <a:rPr lang="en-IN" sz="1700" dirty="0">
                <a:effectLst/>
                <a:latin typeface="Times New Roman" panose="02020603050405020304" pitchFamily="18" charset="0"/>
                <a:ea typeface="Calibri" panose="020F0502020204030204" pitchFamily="34" charset="0"/>
                <a:cs typeface="Mangal" panose="02040503050203030202" pitchFamily="18" charset="0"/>
              </a:rPr>
              <a:t>Logout</a:t>
            </a:r>
            <a:endParaRPr lang="en-IN" sz="17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829303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AA50B-20C5-4D7A-B9EB-18DF89290501}"/>
              </a:ext>
            </a:extLst>
          </p:cNvPr>
          <p:cNvSpPr>
            <a:spLocks noGrp="1"/>
          </p:cNvSpPr>
          <p:nvPr>
            <p:ph type="title"/>
          </p:nvPr>
        </p:nvSpPr>
        <p:spPr>
          <a:xfrm>
            <a:off x="0" y="331412"/>
            <a:ext cx="12192000" cy="564910"/>
          </a:xfrm>
        </p:spPr>
        <p:txBody>
          <a:bodyPr>
            <a:noAutofit/>
          </a:bodyPr>
          <a:lstStyle/>
          <a:p>
            <a:r>
              <a:rPr lang="en-IN" sz="5400" b="1" u="sng" dirty="0">
                <a:solidFill>
                  <a:schemeClr val="tx1"/>
                </a:solidFill>
                <a:latin typeface="Times New Roman" panose="02020603050405020304" pitchFamily="18" charset="0"/>
                <a:cs typeface="Times New Roman" panose="02020603050405020304" pitchFamily="18" charset="0"/>
              </a:rPr>
              <a:t>OUTPUT</a:t>
            </a:r>
          </a:p>
        </p:txBody>
      </p:sp>
      <p:pic>
        <p:nvPicPr>
          <p:cNvPr id="4" name="Picture 3">
            <a:extLst>
              <a:ext uri="{FF2B5EF4-FFF2-40B4-BE49-F238E27FC236}">
                <a16:creationId xmlns:a16="http://schemas.microsoft.com/office/drawing/2014/main" id="{E1E6FCFC-57D7-4862-B16D-9D7DE0E73D10}"/>
              </a:ext>
            </a:extLst>
          </p:cNvPr>
          <p:cNvPicPr>
            <a:picLocks noChangeAspect="1"/>
          </p:cNvPicPr>
          <p:nvPr/>
        </p:nvPicPr>
        <p:blipFill rotWithShape="1">
          <a:blip r:embed="rId2"/>
          <a:srcRect r="50000" b="30711"/>
          <a:stretch/>
        </p:blipFill>
        <p:spPr>
          <a:xfrm>
            <a:off x="136636" y="1260041"/>
            <a:ext cx="5654567" cy="4751876"/>
          </a:xfrm>
          <a:prstGeom prst="rect">
            <a:avLst/>
          </a:prstGeom>
        </p:spPr>
      </p:pic>
      <p:pic>
        <p:nvPicPr>
          <p:cNvPr id="6" name="Picture 5">
            <a:extLst>
              <a:ext uri="{FF2B5EF4-FFF2-40B4-BE49-F238E27FC236}">
                <a16:creationId xmlns:a16="http://schemas.microsoft.com/office/drawing/2014/main" id="{9C444F94-4BE9-4A4C-A6BC-671E7C37D484}"/>
              </a:ext>
            </a:extLst>
          </p:cNvPr>
          <p:cNvPicPr>
            <a:picLocks noChangeAspect="1"/>
          </p:cNvPicPr>
          <p:nvPr/>
        </p:nvPicPr>
        <p:blipFill rotWithShape="1">
          <a:blip r:embed="rId3"/>
          <a:srcRect r="32610" b="31783"/>
          <a:stretch/>
        </p:blipFill>
        <p:spPr>
          <a:xfrm>
            <a:off x="6011917" y="1333613"/>
            <a:ext cx="5959365" cy="4678304"/>
          </a:xfrm>
          <a:prstGeom prst="rect">
            <a:avLst/>
          </a:prstGeom>
        </p:spPr>
      </p:pic>
      <p:sp>
        <p:nvSpPr>
          <p:cNvPr id="5" name="TextBox 4">
            <a:extLst>
              <a:ext uri="{FF2B5EF4-FFF2-40B4-BE49-F238E27FC236}">
                <a16:creationId xmlns:a16="http://schemas.microsoft.com/office/drawing/2014/main" id="{0902892F-CBCD-4B11-A022-BFC8314CB066}"/>
              </a:ext>
            </a:extLst>
          </p:cNvPr>
          <p:cNvSpPr txBox="1"/>
          <p:nvPr/>
        </p:nvSpPr>
        <p:spPr>
          <a:xfrm>
            <a:off x="1402080" y="6011917"/>
            <a:ext cx="5090160" cy="246221"/>
          </a:xfrm>
          <a:prstGeom prst="rect">
            <a:avLst/>
          </a:prstGeom>
          <a:noFill/>
        </p:spPr>
        <p:txBody>
          <a:bodyPr wrap="square" rtlCol="0">
            <a:spAutoFit/>
          </a:bodyPr>
          <a:lstStyle/>
          <a:p>
            <a:r>
              <a:rPr lang="en-IN" sz="1000" b="1" dirty="0">
                <a:latin typeface="Times New Roman" panose="02020603050405020304" pitchFamily="18" charset="0"/>
                <a:cs typeface="Times New Roman" panose="02020603050405020304" pitchFamily="18" charset="0"/>
              </a:rPr>
              <a:t>Fig 11.1: Output of the Jailor Login</a:t>
            </a:r>
          </a:p>
        </p:txBody>
      </p:sp>
      <p:sp>
        <p:nvSpPr>
          <p:cNvPr id="7" name="TextBox 6">
            <a:extLst>
              <a:ext uri="{FF2B5EF4-FFF2-40B4-BE49-F238E27FC236}">
                <a16:creationId xmlns:a16="http://schemas.microsoft.com/office/drawing/2014/main" id="{15CF6A72-9BFA-49F4-ABE0-F03FD512E77A}"/>
              </a:ext>
            </a:extLst>
          </p:cNvPr>
          <p:cNvSpPr txBox="1"/>
          <p:nvPr/>
        </p:nvSpPr>
        <p:spPr>
          <a:xfrm>
            <a:off x="7650480" y="6011917"/>
            <a:ext cx="5090160" cy="246221"/>
          </a:xfrm>
          <a:prstGeom prst="rect">
            <a:avLst/>
          </a:prstGeom>
          <a:noFill/>
        </p:spPr>
        <p:txBody>
          <a:bodyPr wrap="square" rtlCol="0">
            <a:spAutoFit/>
          </a:bodyPr>
          <a:lstStyle/>
          <a:p>
            <a:r>
              <a:rPr lang="en-IN" sz="1000" b="1" dirty="0">
                <a:latin typeface="Times New Roman" panose="02020603050405020304" pitchFamily="18" charset="0"/>
                <a:cs typeface="Times New Roman" panose="02020603050405020304" pitchFamily="18" charset="0"/>
              </a:rPr>
              <a:t>Fig 11.2 : Output of the functions Jailor Login</a:t>
            </a:r>
          </a:p>
        </p:txBody>
      </p:sp>
    </p:spTree>
    <p:extLst>
      <p:ext uri="{BB962C8B-B14F-4D97-AF65-F5344CB8AC3E}">
        <p14:creationId xmlns:p14="http://schemas.microsoft.com/office/powerpoint/2010/main" val="3587401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2D4E3-1304-4DD1-9CE7-9F82410D98BD}"/>
              </a:ext>
            </a:extLst>
          </p:cNvPr>
          <p:cNvSpPr>
            <a:spLocks noGrp="1"/>
          </p:cNvSpPr>
          <p:nvPr>
            <p:ph type="title"/>
          </p:nvPr>
        </p:nvSpPr>
        <p:spPr>
          <a:xfrm>
            <a:off x="-71120" y="482946"/>
            <a:ext cx="12192000" cy="564910"/>
          </a:xfrm>
        </p:spPr>
        <p:txBody>
          <a:bodyPr>
            <a:noAutofit/>
          </a:bodyPr>
          <a:lstStyle/>
          <a:p>
            <a:r>
              <a:rPr lang="en-IN" sz="4800" b="1" dirty="0">
                <a:solidFill>
                  <a:schemeClr val="tx1"/>
                </a:solidFill>
                <a:latin typeface="Times New Roman" panose="02020603050405020304" pitchFamily="18" charset="0"/>
                <a:cs typeface="Times New Roman" panose="02020603050405020304" pitchFamily="18" charset="0"/>
              </a:rPr>
              <a:t>Plan of Work</a:t>
            </a:r>
          </a:p>
        </p:txBody>
      </p:sp>
      <p:sp>
        <p:nvSpPr>
          <p:cNvPr id="34" name="TextBox 33">
            <a:extLst>
              <a:ext uri="{FF2B5EF4-FFF2-40B4-BE49-F238E27FC236}">
                <a16:creationId xmlns:a16="http://schemas.microsoft.com/office/drawing/2014/main" id="{A2A57D51-DCF9-4119-96CF-32B799E342A5}"/>
              </a:ext>
            </a:extLst>
          </p:cNvPr>
          <p:cNvSpPr txBox="1"/>
          <p:nvPr/>
        </p:nvSpPr>
        <p:spPr>
          <a:xfrm>
            <a:off x="508000" y="1109293"/>
            <a:ext cx="3464560"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Pert Chart:</a:t>
            </a:r>
          </a:p>
        </p:txBody>
      </p:sp>
      <p:pic>
        <p:nvPicPr>
          <p:cNvPr id="36" name="Picture 35">
            <a:extLst>
              <a:ext uri="{FF2B5EF4-FFF2-40B4-BE49-F238E27FC236}">
                <a16:creationId xmlns:a16="http://schemas.microsoft.com/office/drawing/2014/main" id="{0DF368C9-FEF1-4AA9-98EF-4EC044214E85}"/>
              </a:ext>
            </a:extLst>
          </p:cNvPr>
          <p:cNvPicPr>
            <a:picLocks noChangeAspect="1"/>
          </p:cNvPicPr>
          <p:nvPr/>
        </p:nvPicPr>
        <p:blipFill>
          <a:blip r:embed="rId2"/>
          <a:stretch>
            <a:fillRect/>
          </a:stretch>
        </p:blipFill>
        <p:spPr>
          <a:xfrm>
            <a:off x="9864090" y="293026"/>
            <a:ext cx="1819910" cy="1401042"/>
          </a:xfrm>
          <a:prstGeom prst="ellipse">
            <a:avLst/>
          </a:prstGeom>
          <a:ln>
            <a:noFill/>
          </a:ln>
          <a:effectLst>
            <a:softEdge rad="112500"/>
          </a:effectLst>
        </p:spPr>
      </p:pic>
      <p:sp>
        <p:nvSpPr>
          <p:cNvPr id="39" name="Rectangle 38"/>
          <p:cNvSpPr/>
          <p:nvPr/>
        </p:nvSpPr>
        <p:spPr>
          <a:xfrm>
            <a:off x="5042019" y="1786071"/>
            <a:ext cx="461473" cy="239282"/>
          </a:xfrm>
          <a:prstGeom prst="rect">
            <a:avLst/>
          </a:prstGeom>
          <a:ln>
            <a:solidFill>
              <a:schemeClr val="bg1"/>
            </a:solidFill>
          </a:ln>
        </p:spPr>
        <p:style>
          <a:lnRef idx="2">
            <a:schemeClr val="dk1"/>
          </a:lnRef>
          <a:fillRef idx="1001">
            <a:schemeClr val="lt1"/>
          </a:fillRef>
          <a:effectRef idx="0">
            <a:schemeClr val="dk1"/>
          </a:effectRef>
          <a:fontRef idx="minor">
            <a:schemeClr val="dk1"/>
          </a:fontRef>
        </p:style>
        <p:txBody>
          <a:bodyPr rtlCol="0" anchor="ctr"/>
          <a:lstStyle/>
          <a:p>
            <a:pPr algn="ctr"/>
            <a:endParaRPr lang="en-IN" dirty="0"/>
          </a:p>
        </p:txBody>
      </p:sp>
      <p:pic>
        <p:nvPicPr>
          <p:cNvPr id="46" name="Picture 45">
            <a:extLst>
              <a:ext uri="{FF2B5EF4-FFF2-40B4-BE49-F238E27FC236}">
                <a16:creationId xmlns:a16="http://schemas.microsoft.com/office/drawing/2014/main" id="{A589D137-8DFE-4582-8FD6-BD00B0626DF3}"/>
              </a:ext>
            </a:extLst>
          </p:cNvPr>
          <p:cNvPicPr>
            <a:picLocks noChangeAspect="1"/>
          </p:cNvPicPr>
          <p:nvPr/>
        </p:nvPicPr>
        <p:blipFill rotWithShape="1">
          <a:blip r:embed="rId3"/>
          <a:srcRect l="20500" t="18049" r="22677" b="10815"/>
          <a:stretch/>
        </p:blipFill>
        <p:spPr>
          <a:xfrm>
            <a:off x="2240280" y="1584960"/>
            <a:ext cx="8331200" cy="4980014"/>
          </a:xfrm>
          <a:prstGeom prst="rect">
            <a:avLst/>
          </a:prstGeom>
        </p:spPr>
      </p:pic>
    </p:spTree>
    <p:extLst>
      <p:ext uri="{BB962C8B-B14F-4D97-AF65-F5344CB8AC3E}">
        <p14:creationId xmlns:p14="http://schemas.microsoft.com/office/powerpoint/2010/main" val="1930626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E3D59C-691A-43AF-805C-D3E6B3FF0C38}"/>
              </a:ext>
            </a:extLst>
          </p:cNvPr>
          <p:cNvSpPr/>
          <p:nvPr/>
        </p:nvSpPr>
        <p:spPr>
          <a:xfrm>
            <a:off x="3594327" y="293012"/>
            <a:ext cx="4754880" cy="707886"/>
          </a:xfrm>
          <a:prstGeom prst="rect">
            <a:avLst/>
          </a:prstGeom>
          <a:noFill/>
        </p:spPr>
        <p:txBody>
          <a:bodyPr wrap="square" lIns="91440" tIns="45720" rIns="91440" bIns="45720">
            <a:spAutoFit/>
          </a:bodyPr>
          <a:lstStyle/>
          <a:p>
            <a:pPr algn="ctr"/>
            <a:r>
              <a:rPr lang="en-US" sz="4000" b="1"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Submitted</a:t>
            </a:r>
            <a:r>
              <a:rPr lang="en-US" sz="4000" b="1" cap="none" spc="0"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By:</a:t>
            </a:r>
          </a:p>
        </p:txBody>
      </p:sp>
      <p:pic>
        <p:nvPicPr>
          <p:cNvPr id="1030" name="Picture 6" descr="Teams clipart 4 » Clipart Station"/>
          <p:cNvPicPr>
            <a:picLocks noChangeAspect="1" noChangeArrowheads="1"/>
          </p:cNvPicPr>
          <p:nvPr/>
        </p:nvPicPr>
        <p:blipFill rotWithShape="1">
          <a:blip r:embed="rId2">
            <a:extLst>
              <a:ext uri="{28A0092B-C50C-407E-A947-70E740481C1C}">
                <a14:useLocalDpi xmlns:a14="http://schemas.microsoft.com/office/drawing/2010/main" val="0"/>
              </a:ext>
            </a:extLst>
          </a:blip>
          <a:srcRect l="10044" t="10085" r="9675" b="10110"/>
          <a:stretch/>
        </p:blipFill>
        <p:spPr bwMode="auto">
          <a:xfrm>
            <a:off x="8249485" y="396460"/>
            <a:ext cx="793347" cy="5919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10">
            <a:extLst>
              <a:ext uri="{FF2B5EF4-FFF2-40B4-BE49-F238E27FC236}">
                <a16:creationId xmlns:a16="http://schemas.microsoft.com/office/drawing/2014/main" id="{DD609A5D-3F22-436F-A49C-E869C9ADE8DC}"/>
              </a:ext>
            </a:extLst>
          </p:cNvPr>
          <p:cNvGraphicFramePr>
            <a:graphicFrameLocks noGrp="1"/>
          </p:cNvGraphicFramePr>
          <p:nvPr>
            <p:extLst>
              <p:ext uri="{D42A27DB-BD31-4B8C-83A1-F6EECF244321}">
                <p14:modId xmlns:p14="http://schemas.microsoft.com/office/powerpoint/2010/main" val="770448181"/>
              </p:ext>
            </p:extLst>
          </p:nvPr>
        </p:nvGraphicFramePr>
        <p:xfrm>
          <a:off x="711200" y="1838209"/>
          <a:ext cx="10769600" cy="1524000"/>
        </p:xfrm>
        <a:graphic>
          <a:graphicData uri="http://schemas.openxmlformats.org/drawingml/2006/table">
            <a:tbl>
              <a:tblPr firstRow="1" bandRow="1">
                <a:tableStyleId>{5A111915-BE36-4E01-A7E5-04B1672EAD32}</a:tableStyleId>
              </a:tblPr>
              <a:tblGrid>
                <a:gridCol w="2692400">
                  <a:extLst>
                    <a:ext uri="{9D8B030D-6E8A-4147-A177-3AD203B41FA5}">
                      <a16:colId xmlns:a16="http://schemas.microsoft.com/office/drawing/2014/main" val="715127352"/>
                    </a:ext>
                  </a:extLst>
                </a:gridCol>
                <a:gridCol w="2692400">
                  <a:extLst>
                    <a:ext uri="{9D8B030D-6E8A-4147-A177-3AD203B41FA5}">
                      <a16:colId xmlns:a16="http://schemas.microsoft.com/office/drawing/2014/main" val="3105158050"/>
                    </a:ext>
                  </a:extLst>
                </a:gridCol>
                <a:gridCol w="2692400">
                  <a:extLst>
                    <a:ext uri="{9D8B030D-6E8A-4147-A177-3AD203B41FA5}">
                      <a16:colId xmlns:a16="http://schemas.microsoft.com/office/drawing/2014/main" val="2553623331"/>
                    </a:ext>
                  </a:extLst>
                </a:gridCol>
                <a:gridCol w="2692400">
                  <a:extLst>
                    <a:ext uri="{9D8B030D-6E8A-4147-A177-3AD203B41FA5}">
                      <a16:colId xmlns:a16="http://schemas.microsoft.com/office/drawing/2014/main" val="2216174371"/>
                    </a:ext>
                  </a:extLst>
                </a:gridCol>
              </a:tblGrid>
              <a:tr h="370840">
                <a:tc>
                  <a:txBody>
                    <a:bodyPr/>
                    <a:lstStyle/>
                    <a:p>
                      <a:pPr algn="ctr"/>
                      <a:r>
                        <a:rPr lang="en-IN" dirty="0">
                          <a:solidFill>
                            <a:schemeClr val="bg1"/>
                          </a:solidFill>
                        </a:rPr>
                        <a:t>Name</a:t>
                      </a:r>
                    </a:p>
                  </a:txBody>
                  <a:tcPr/>
                </a:tc>
                <a:tc>
                  <a:txBody>
                    <a:bodyPr/>
                    <a:lstStyle/>
                    <a:p>
                      <a:pPr algn="ctr"/>
                      <a:r>
                        <a:rPr lang="en-IN" dirty="0"/>
                        <a:t>Course</a:t>
                      </a:r>
                    </a:p>
                  </a:txBody>
                  <a:tcPr/>
                </a:tc>
                <a:tc>
                  <a:txBody>
                    <a:bodyPr/>
                    <a:lstStyle/>
                    <a:p>
                      <a:pPr algn="ctr"/>
                      <a:r>
                        <a:rPr lang="en-IN" dirty="0"/>
                        <a:t>Roll No.</a:t>
                      </a:r>
                    </a:p>
                  </a:txBody>
                  <a:tcPr/>
                </a:tc>
                <a:tc>
                  <a:txBody>
                    <a:bodyPr/>
                    <a:lstStyle/>
                    <a:p>
                      <a:pPr algn="ctr"/>
                      <a:r>
                        <a:rPr lang="en-IN" dirty="0"/>
                        <a:t>SAP Id</a:t>
                      </a:r>
                    </a:p>
                  </a:txBody>
                  <a:tcPr/>
                </a:tc>
                <a:extLst>
                  <a:ext uri="{0D108BD9-81ED-4DB2-BD59-A6C34878D82A}">
                    <a16:rowId xmlns:a16="http://schemas.microsoft.com/office/drawing/2014/main" val="3679754294"/>
                  </a:ext>
                </a:extLst>
              </a:tr>
              <a:tr h="370840">
                <a:tc>
                  <a:txBody>
                    <a:bodyPr/>
                    <a:lstStyle/>
                    <a:p>
                      <a:pPr algn="ctr"/>
                      <a:r>
                        <a:rPr lang="en-IN" dirty="0"/>
                        <a:t>Aditya Sharma</a:t>
                      </a:r>
                    </a:p>
                  </a:txBody>
                  <a:tcPr/>
                </a:tc>
                <a:tc>
                  <a:txBody>
                    <a:bodyPr/>
                    <a:lstStyle/>
                    <a:p>
                      <a:pPr algn="ctr"/>
                      <a:r>
                        <a:rPr lang="en-IN" dirty="0"/>
                        <a:t>BFSI</a:t>
                      </a:r>
                    </a:p>
                  </a:txBody>
                  <a:tcPr/>
                </a:tc>
                <a:tc>
                  <a:txBody>
                    <a:bodyPr/>
                    <a:lstStyle/>
                    <a:p>
                      <a:pPr algn="ctr"/>
                      <a:r>
                        <a:rPr lang="en-IN" dirty="0"/>
                        <a:t>R133218002</a:t>
                      </a:r>
                    </a:p>
                  </a:txBody>
                  <a:tcPr/>
                </a:tc>
                <a:tc>
                  <a:txBody>
                    <a:bodyPr/>
                    <a:lstStyle/>
                    <a:p>
                      <a:pPr algn="ctr"/>
                      <a:r>
                        <a:rPr lang="en-IN" dirty="0"/>
                        <a:t>500069141</a:t>
                      </a:r>
                    </a:p>
                  </a:txBody>
                  <a:tcPr/>
                </a:tc>
                <a:extLst>
                  <a:ext uri="{0D108BD9-81ED-4DB2-BD59-A6C34878D82A}">
                    <a16:rowId xmlns:a16="http://schemas.microsoft.com/office/drawing/2014/main" val="943745504"/>
                  </a:ext>
                </a:extLst>
              </a:tr>
              <a:tr h="370840">
                <a:tc>
                  <a:txBody>
                    <a:bodyPr/>
                    <a:lstStyle/>
                    <a:p>
                      <a:pPr algn="ctr"/>
                      <a:r>
                        <a:rPr lang="en-IN" dirty="0"/>
                        <a:t>Rishav Singh</a:t>
                      </a:r>
                    </a:p>
                  </a:txBody>
                  <a:tcPr/>
                </a:tc>
                <a:tc>
                  <a:txBody>
                    <a:bodyPr/>
                    <a:lstStyle/>
                    <a:p>
                      <a:pPr algn="ctr"/>
                      <a:r>
                        <a:rPr lang="en-IN" dirty="0"/>
                        <a:t>BFSI</a:t>
                      </a:r>
                    </a:p>
                  </a:txBody>
                  <a:tcPr/>
                </a:tc>
                <a:tc>
                  <a:txBody>
                    <a:bodyPr/>
                    <a:lstStyle/>
                    <a:p>
                      <a:pPr algn="ctr"/>
                      <a:r>
                        <a:rPr lang="en-IN" dirty="0"/>
                        <a:t>R133218035</a:t>
                      </a:r>
                    </a:p>
                  </a:txBody>
                  <a:tcPr/>
                </a:tc>
                <a:tc>
                  <a:txBody>
                    <a:bodyPr/>
                    <a:lstStyle/>
                    <a:p>
                      <a:pPr algn="ctr"/>
                      <a:r>
                        <a:rPr lang="en-IN" dirty="0"/>
                        <a:t>500071526</a:t>
                      </a:r>
                    </a:p>
                  </a:txBody>
                  <a:tcPr/>
                </a:tc>
                <a:extLst>
                  <a:ext uri="{0D108BD9-81ED-4DB2-BD59-A6C34878D82A}">
                    <a16:rowId xmlns:a16="http://schemas.microsoft.com/office/drawing/2014/main" val="2983686518"/>
                  </a:ext>
                </a:extLst>
              </a:tr>
              <a:tr h="370840">
                <a:tc>
                  <a:txBody>
                    <a:bodyPr/>
                    <a:lstStyle/>
                    <a:p>
                      <a:pPr algn="ctr"/>
                      <a:r>
                        <a:rPr lang="en-IN" dirty="0"/>
                        <a:t>Ritul Priya</a:t>
                      </a:r>
                    </a:p>
                  </a:txBody>
                  <a:tcPr/>
                </a:tc>
                <a:tc>
                  <a:txBody>
                    <a:bodyPr/>
                    <a:lstStyle/>
                    <a:p>
                      <a:pPr algn="ctr"/>
                      <a:r>
                        <a:rPr lang="en-IN" dirty="0"/>
                        <a:t>BFSI</a:t>
                      </a:r>
                    </a:p>
                  </a:txBody>
                  <a:tcPr/>
                </a:tc>
                <a:tc>
                  <a:txBody>
                    <a:bodyPr/>
                    <a:lstStyle/>
                    <a:p>
                      <a:pPr algn="ctr"/>
                      <a:r>
                        <a:rPr lang="en-IN" dirty="0"/>
                        <a:t>R133218020</a:t>
                      </a:r>
                    </a:p>
                  </a:txBody>
                  <a:tcPr/>
                </a:tc>
                <a:tc>
                  <a:txBody>
                    <a:bodyPr/>
                    <a:lstStyle/>
                    <a:p>
                      <a:pPr algn="ctr"/>
                      <a:r>
                        <a:rPr lang="en-IN" dirty="0"/>
                        <a:t>500069262</a:t>
                      </a:r>
                    </a:p>
                  </a:txBody>
                  <a:tcPr/>
                </a:tc>
                <a:extLst>
                  <a:ext uri="{0D108BD9-81ED-4DB2-BD59-A6C34878D82A}">
                    <a16:rowId xmlns:a16="http://schemas.microsoft.com/office/drawing/2014/main" val="3316411269"/>
                  </a:ext>
                </a:extLst>
              </a:tr>
            </a:tbl>
          </a:graphicData>
        </a:graphic>
      </p:graphicFrame>
      <p:sp>
        <p:nvSpPr>
          <p:cNvPr id="11" name="TextBox 10">
            <a:extLst>
              <a:ext uri="{FF2B5EF4-FFF2-40B4-BE49-F238E27FC236}">
                <a16:creationId xmlns:a16="http://schemas.microsoft.com/office/drawing/2014/main" id="{992BC2A3-218E-48FA-98C9-841C1AAD5E7A}"/>
              </a:ext>
            </a:extLst>
          </p:cNvPr>
          <p:cNvSpPr txBox="1"/>
          <p:nvPr/>
        </p:nvSpPr>
        <p:spPr>
          <a:xfrm>
            <a:off x="1432560" y="5445877"/>
            <a:ext cx="9326880" cy="1015663"/>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SCHOOL OF COMPUTER SCIENCE</a:t>
            </a:r>
          </a:p>
          <a:p>
            <a:pPr algn="ctr"/>
            <a:r>
              <a:rPr lang="en-IN" sz="1800" dirty="0">
                <a:latin typeface="Times New Roman" panose="02020603050405020304" pitchFamily="18" charset="0"/>
                <a:cs typeface="Times New Roman" panose="02020603050405020304" pitchFamily="18" charset="0"/>
              </a:rPr>
              <a:t>UNIVERSITY OF PETROLEUM AND ENERGY STUDIES</a:t>
            </a:r>
          </a:p>
          <a:p>
            <a:pPr algn="ctr"/>
            <a:r>
              <a:rPr lang="en-IN" sz="1800" dirty="0">
                <a:latin typeface="Times New Roman" panose="02020603050405020304" pitchFamily="18" charset="0"/>
                <a:cs typeface="Times New Roman" panose="02020603050405020304" pitchFamily="18" charset="0"/>
              </a:rPr>
              <a:t>Bidholi Campus, Energy Acres,Dehradun-248007</a:t>
            </a:r>
            <a:endParaRPr lang="en-IN" sz="2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77623C5-4A9D-4D6C-A922-69C38A730A65}"/>
              </a:ext>
            </a:extLst>
          </p:cNvPr>
          <p:cNvSpPr txBox="1"/>
          <p:nvPr/>
        </p:nvSpPr>
        <p:spPr>
          <a:xfrm>
            <a:off x="2992239" y="3826266"/>
            <a:ext cx="5959055" cy="1615827"/>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Under the guidance of:-</a:t>
            </a:r>
          </a:p>
          <a:p>
            <a:pPr algn="ctr"/>
            <a:r>
              <a:rPr lang="en-IN" sz="2000" dirty="0">
                <a:latin typeface="Times New Roman" panose="02020603050405020304" pitchFamily="18" charset="0"/>
                <a:cs typeface="Times New Roman" panose="02020603050405020304" pitchFamily="18" charset="0"/>
              </a:rPr>
              <a:t>Mr. Bhupesh Kumar Dewangan</a:t>
            </a:r>
          </a:p>
          <a:p>
            <a:pPr algn="ctr"/>
            <a:r>
              <a:rPr lang="en-IN" sz="2000" dirty="0">
                <a:latin typeface="Times New Roman" panose="02020603050405020304" pitchFamily="18" charset="0"/>
                <a:cs typeface="Times New Roman" panose="02020603050405020304" pitchFamily="18" charset="0"/>
              </a:rPr>
              <a:t>Assistant Professor (Senior Scale), SOCS</a:t>
            </a:r>
          </a:p>
          <a:p>
            <a:pPr algn="ctr"/>
            <a:r>
              <a:rPr lang="en-IN" sz="2000" dirty="0">
                <a:latin typeface="Times New Roman" panose="02020603050405020304" pitchFamily="18" charset="0"/>
                <a:cs typeface="Times New Roman" panose="02020603050405020304" pitchFamily="18" charset="0"/>
              </a:rPr>
              <a:t>Department Of Informatics</a:t>
            </a:r>
          </a:p>
          <a:p>
            <a:endParaRPr lang="en-IN" dirty="0"/>
          </a:p>
        </p:txBody>
      </p:sp>
    </p:spTree>
    <p:extLst>
      <p:ext uri="{BB962C8B-B14F-4D97-AF65-F5344CB8AC3E}">
        <p14:creationId xmlns:p14="http://schemas.microsoft.com/office/powerpoint/2010/main" val="38606732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F2D4E3-1304-4DD1-9CE7-9F82410D98BD}"/>
              </a:ext>
            </a:extLst>
          </p:cNvPr>
          <p:cNvSpPr>
            <a:spLocks noGrp="1"/>
          </p:cNvSpPr>
          <p:nvPr>
            <p:ph type="title"/>
          </p:nvPr>
        </p:nvSpPr>
        <p:spPr>
          <a:xfrm>
            <a:off x="0" y="314946"/>
            <a:ext cx="12192000" cy="564910"/>
          </a:xfrm>
        </p:spPr>
        <p:txBody>
          <a:bodyPr>
            <a:noAutofit/>
          </a:bodyPr>
          <a:lstStyle/>
          <a:p>
            <a:r>
              <a:rPr lang="en-IN" sz="4800" b="1" dirty="0">
                <a:latin typeface="Times New Roman" panose="02020603050405020304" pitchFamily="18" charset="0"/>
                <a:cs typeface="Times New Roman" panose="02020603050405020304" pitchFamily="18" charset="0"/>
              </a:rPr>
              <a:t>System Requirements</a:t>
            </a:r>
            <a:endParaRPr lang="en-IN" sz="4800" b="1" dirty="0">
              <a:solidFill>
                <a:schemeClr val="tx1"/>
              </a:solidFill>
              <a:latin typeface="Times New Roman" panose="02020603050405020304" pitchFamily="18" charset="0"/>
              <a:cs typeface="Times New Roman" panose="02020603050405020304" pitchFamily="18" charset="0"/>
            </a:endParaRPr>
          </a:p>
        </p:txBody>
      </p:sp>
      <p:pic>
        <p:nvPicPr>
          <p:cNvPr id="4100" name="Picture 4" descr="Program Requirements | America Saves for Young Workers"/>
          <p:cNvPicPr>
            <a:picLocks noChangeAspect="1" noChangeArrowheads="1"/>
          </p:cNvPicPr>
          <p:nvPr/>
        </p:nvPicPr>
        <p:blipFill rotWithShape="1">
          <a:blip r:embed="rId2">
            <a:extLst>
              <a:ext uri="{28A0092B-C50C-407E-A947-70E740481C1C}">
                <a14:useLocalDpi xmlns:a14="http://schemas.microsoft.com/office/drawing/2010/main" val="0"/>
              </a:ext>
            </a:extLst>
          </a:blip>
          <a:srcRect l="26847" t="4201" r="27297" b="13756"/>
          <a:stretch/>
        </p:blipFill>
        <p:spPr bwMode="auto">
          <a:xfrm>
            <a:off x="2076060" y="314946"/>
            <a:ext cx="1131514" cy="14020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608918267"/>
              </p:ext>
            </p:extLst>
          </p:nvPr>
        </p:nvGraphicFramePr>
        <p:xfrm>
          <a:off x="2782570" y="2751507"/>
          <a:ext cx="6484620" cy="997204"/>
        </p:xfrm>
        <a:graphic>
          <a:graphicData uri="http://schemas.openxmlformats.org/drawingml/2006/table">
            <a:tbl>
              <a:tblPr firstRow="1" firstCol="1" bandRow="1">
                <a:tableStyleId>{1E171933-4619-4E11-9A3F-F7608DF75F80}</a:tableStyleId>
              </a:tblPr>
              <a:tblGrid>
                <a:gridCol w="2972276">
                  <a:extLst>
                    <a:ext uri="{9D8B030D-6E8A-4147-A177-3AD203B41FA5}">
                      <a16:colId xmlns:a16="http://schemas.microsoft.com/office/drawing/2014/main" val="20000"/>
                    </a:ext>
                  </a:extLst>
                </a:gridCol>
                <a:gridCol w="3512344">
                  <a:extLst>
                    <a:ext uri="{9D8B030D-6E8A-4147-A177-3AD203B41FA5}">
                      <a16:colId xmlns:a16="http://schemas.microsoft.com/office/drawing/2014/main" val="20001"/>
                    </a:ext>
                  </a:extLst>
                </a:gridCol>
              </a:tblGrid>
              <a:tr h="189245">
                <a:tc>
                  <a:txBody>
                    <a:bodyPr/>
                    <a:lstStyle/>
                    <a:p>
                      <a:pPr algn="ctr">
                        <a:lnSpc>
                          <a:spcPct val="107000"/>
                        </a:lnSpc>
                        <a:spcAft>
                          <a:spcPts val="0"/>
                        </a:spcAft>
                      </a:pPr>
                      <a:r>
                        <a:rPr lang="en-IN" sz="1600" dirty="0">
                          <a:effectLst/>
                        </a:rPr>
                        <a:t>Name of Component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Specification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algn="ctr">
                        <a:lnSpc>
                          <a:spcPct val="107000"/>
                        </a:lnSpc>
                        <a:spcAft>
                          <a:spcPts val="0"/>
                        </a:spcAft>
                      </a:pPr>
                      <a:r>
                        <a:rPr lang="en-IN" sz="1600" dirty="0">
                          <a:effectLst/>
                        </a:rPr>
                        <a:t>Operating System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Windows 10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algn="ctr">
                        <a:lnSpc>
                          <a:spcPct val="107000"/>
                        </a:lnSpc>
                        <a:spcAft>
                          <a:spcPts val="0"/>
                        </a:spcAft>
                      </a:pPr>
                      <a:r>
                        <a:rPr lang="en-IN" sz="1600" dirty="0">
                          <a:effectLst/>
                        </a:rPr>
                        <a:t>Front End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C language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algn="ctr">
                        <a:lnSpc>
                          <a:spcPct val="107000"/>
                        </a:lnSpc>
                        <a:spcAft>
                          <a:spcPts val="0"/>
                        </a:spcAft>
                      </a:pPr>
                      <a:r>
                        <a:rPr lang="en-IN" sz="1600" dirty="0">
                          <a:effectLst/>
                        </a:rPr>
                        <a:t>IDE Required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Dev C++</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199344938"/>
              </p:ext>
            </p:extLst>
          </p:nvPr>
        </p:nvGraphicFramePr>
        <p:xfrm>
          <a:off x="2782355" y="4816491"/>
          <a:ext cx="6484620" cy="1258126"/>
        </p:xfrm>
        <a:graphic>
          <a:graphicData uri="http://schemas.openxmlformats.org/drawingml/2006/table">
            <a:tbl>
              <a:tblPr firstRow="1" firstCol="1" bandRow="1">
                <a:tableStyleId>{1E171933-4619-4E11-9A3F-F7608DF75F80}</a:tableStyleId>
              </a:tblPr>
              <a:tblGrid>
                <a:gridCol w="2967600">
                  <a:extLst>
                    <a:ext uri="{9D8B030D-6E8A-4147-A177-3AD203B41FA5}">
                      <a16:colId xmlns:a16="http://schemas.microsoft.com/office/drawing/2014/main" val="20000"/>
                    </a:ext>
                  </a:extLst>
                </a:gridCol>
                <a:gridCol w="3517020">
                  <a:extLst>
                    <a:ext uri="{9D8B030D-6E8A-4147-A177-3AD203B41FA5}">
                      <a16:colId xmlns:a16="http://schemas.microsoft.com/office/drawing/2014/main" val="20001"/>
                    </a:ext>
                  </a:extLst>
                </a:gridCol>
              </a:tblGrid>
              <a:tr h="182442">
                <a:tc>
                  <a:txBody>
                    <a:bodyPr/>
                    <a:lstStyle/>
                    <a:p>
                      <a:pPr algn="ctr">
                        <a:lnSpc>
                          <a:spcPct val="107000"/>
                        </a:lnSpc>
                        <a:spcAft>
                          <a:spcPts val="0"/>
                        </a:spcAft>
                      </a:pPr>
                      <a:r>
                        <a:rPr lang="en-IN" sz="1600" dirty="0">
                          <a:effectLst/>
                        </a:rPr>
                        <a:t>Name of Component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Specification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57319">
                <a:tc>
                  <a:txBody>
                    <a:bodyPr/>
                    <a:lstStyle/>
                    <a:p>
                      <a:pPr algn="ctr">
                        <a:lnSpc>
                          <a:spcPct val="107000"/>
                        </a:lnSpc>
                        <a:spcAft>
                          <a:spcPts val="0"/>
                        </a:spcAft>
                      </a:pPr>
                      <a:r>
                        <a:rPr lang="en-IN" sz="1600" dirty="0">
                          <a:effectLst/>
                        </a:rPr>
                        <a:t>Processor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Intel® Core™ i5-8250U CPU @ 1.60 GHZ 1.80 GH</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algn="ctr">
                        <a:lnSpc>
                          <a:spcPct val="107000"/>
                        </a:lnSpc>
                        <a:spcAft>
                          <a:spcPts val="0"/>
                        </a:spcAft>
                      </a:pPr>
                      <a:r>
                        <a:rPr lang="en-IN" sz="1600" dirty="0">
                          <a:effectLst/>
                        </a:rPr>
                        <a:t>RAM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4 GB</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algn="ctr">
                        <a:lnSpc>
                          <a:spcPct val="107000"/>
                        </a:lnSpc>
                        <a:spcAft>
                          <a:spcPts val="0"/>
                        </a:spcAft>
                      </a:pPr>
                      <a:r>
                        <a:rPr lang="en-IN" sz="1600" dirty="0">
                          <a:effectLst/>
                        </a:rPr>
                        <a:t>Hard Disk</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1 TB</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
        <p:nvSpPr>
          <p:cNvPr id="7" name="Rectangle 5"/>
          <p:cNvSpPr>
            <a:spLocks noChangeArrowheads="1"/>
          </p:cNvSpPr>
          <p:nvPr/>
        </p:nvSpPr>
        <p:spPr bwMode="auto">
          <a:xfrm>
            <a:off x="4716263" y="2210895"/>
            <a:ext cx="27594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Software Requirements</a:t>
            </a:r>
            <a:endParaRPr kumimoji="0" lang="en-US" sz="1100" b="1" i="0" u="none" strike="noStrike" cap="none" normalizeH="0" baseline="0" dirty="0">
              <a:ln>
                <a:noFill/>
              </a:ln>
              <a:solidFill>
                <a:schemeClr val="tx1"/>
              </a:solidFill>
              <a:effectLst/>
            </a:endParaRPr>
          </a:p>
        </p:txBody>
      </p:sp>
      <p:sp>
        <p:nvSpPr>
          <p:cNvPr id="10" name="Rectangle 5"/>
          <p:cNvSpPr>
            <a:spLocks noChangeArrowheads="1"/>
          </p:cNvSpPr>
          <p:nvPr/>
        </p:nvSpPr>
        <p:spPr bwMode="auto">
          <a:xfrm>
            <a:off x="4573595" y="4082546"/>
            <a:ext cx="29021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000" b="1" dirty="0">
                <a:latin typeface="Times New Roman" panose="02020603050405020304" pitchFamily="18" charset="0"/>
                <a:ea typeface="Calibri" panose="020F0502020204030204" pitchFamily="34" charset="0"/>
                <a:cs typeface="Times New Roman" panose="02020603050405020304" pitchFamily="18" charset="0"/>
              </a:rPr>
              <a:t>Hardware</a:t>
            </a:r>
            <a:r>
              <a:rPr kumimoji="0" 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Requirements</a:t>
            </a:r>
            <a:endParaRPr kumimoji="0" lang="en-US" sz="11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583634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6AB2BF-C9A8-4362-B610-A2F1BCC22A6E}"/>
              </a:ext>
            </a:extLst>
          </p:cNvPr>
          <p:cNvCxnSpPr>
            <a:cxnSpLocks/>
          </p:cNvCxnSpPr>
          <p:nvPr/>
        </p:nvCxnSpPr>
        <p:spPr>
          <a:xfrm>
            <a:off x="6096000" y="182880"/>
            <a:ext cx="0" cy="6675120"/>
          </a:xfrm>
          <a:prstGeom prst="line">
            <a:avLst/>
          </a:prstGeom>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0B651C13-2288-43EC-BE30-814FD75B78C1}"/>
              </a:ext>
            </a:extLst>
          </p:cNvPr>
          <p:cNvSpPr txBox="1"/>
          <p:nvPr/>
        </p:nvSpPr>
        <p:spPr>
          <a:xfrm>
            <a:off x="6527799" y="430203"/>
            <a:ext cx="5222236" cy="846386"/>
          </a:xfrm>
          <a:prstGeom prst="rect">
            <a:avLst/>
          </a:prstGeom>
          <a:noFill/>
        </p:spPr>
        <p:txBody>
          <a:bodyPr wrap="square" rtlCol="0">
            <a:spAutoFit/>
          </a:bodyPr>
          <a:lstStyle/>
          <a:p>
            <a:r>
              <a:rPr lang="en-IN" sz="4900" b="1" u="sng" dirty="0">
                <a:latin typeface="Times New Roman" panose="02020603050405020304" pitchFamily="18" charset="0"/>
                <a:cs typeface="Times New Roman" panose="02020603050405020304" pitchFamily="18" charset="0"/>
              </a:rPr>
              <a:t>Work To Be Done:</a:t>
            </a:r>
          </a:p>
        </p:txBody>
      </p:sp>
      <p:sp>
        <p:nvSpPr>
          <p:cNvPr id="6" name="TextBox 5">
            <a:extLst>
              <a:ext uri="{FF2B5EF4-FFF2-40B4-BE49-F238E27FC236}">
                <a16:creationId xmlns:a16="http://schemas.microsoft.com/office/drawing/2014/main" id="{91E33FC6-8665-4552-9817-58ED5042316A}"/>
              </a:ext>
            </a:extLst>
          </p:cNvPr>
          <p:cNvSpPr txBox="1"/>
          <p:nvPr/>
        </p:nvSpPr>
        <p:spPr>
          <a:xfrm>
            <a:off x="6248401" y="1482146"/>
            <a:ext cx="5781032" cy="3538469"/>
          </a:xfrm>
          <a:prstGeom prst="rect">
            <a:avLst/>
          </a:prstGeom>
          <a:noFill/>
        </p:spPr>
        <p:txBody>
          <a:bodyPr wrap="square" rtlCol="0">
            <a:spAutoFit/>
          </a:bodyPr>
          <a:lstStyle/>
          <a:p>
            <a:pPr marL="457200" lvl="0" indent="-457200">
              <a:buFont typeface="+mj-lt"/>
              <a:buAutoNum type="arabicPeriod"/>
            </a:pPr>
            <a:r>
              <a:rPr lang="en-US" sz="2800" dirty="0">
                <a:latin typeface="Times New Roman" panose="02020603050405020304" pitchFamily="18" charset="0"/>
                <a:cs typeface="Times New Roman" panose="02020603050405020304" pitchFamily="18" charset="0"/>
              </a:rPr>
              <a:t>Implementation of algorithm</a:t>
            </a:r>
          </a:p>
          <a:p>
            <a:pPr marL="514350" lvl="0" indent="-514350">
              <a:buFont typeface="+mj-lt"/>
              <a:buAutoNum type="arabicPeriod"/>
            </a:pPr>
            <a:endParaRPr lang="en-IN" sz="2800" dirty="0">
              <a:latin typeface="Times New Roman" panose="02020603050405020304" pitchFamily="18" charset="0"/>
              <a:cs typeface="Times New Roman" panose="02020603050405020304" pitchFamily="18" charset="0"/>
            </a:endParaRPr>
          </a:p>
          <a:p>
            <a:pPr marL="457200" lvl="0" indent="-457200">
              <a:buFont typeface="+mj-lt"/>
              <a:buAutoNum type="arabicPeriod"/>
            </a:pPr>
            <a:r>
              <a:rPr lang="en-US" sz="2800" dirty="0">
                <a:latin typeface="Times New Roman" panose="02020603050405020304" pitchFamily="18" charset="0"/>
                <a:cs typeface="Times New Roman" panose="02020603050405020304" pitchFamily="18" charset="0"/>
              </a:rPr>
              <a:t> Files handling</a:t>
            </a:r>
          </a:p>
          <a:p>
            <a:pPr marL="457200" lvl="0" indent="-457200">
              <a:buFont typeface="+mj-lt"/>
              <a:buAutoNum type="arabicPeriod"/>
            </a:pPr>
            <a:endParaRPr lang="en-IN" sz="2800" dirty="0">
              <a:latin typeface="Times New Roman" panose="02020603050405020304" pitchFamily="18" charset="0"/>
              <a:cs typeface="Times New Roman" panose="02020603050405020304" pitchFamily="18" charset="0"/>
            </a:endParaRPr>
          </a:p>
          <a:p>
            <a:pPr marL="457200" lvl="0" indent="-457200">
              <a:buFont typeface="+mj-lt"/>
              <a:buAutoNum type="arabicPeriod"/>
            </a:pPr>
            <a:r>
              <a:rPr lang="en-US" sz="2800" dirty="0">
                <a:latin typeface="Times New Roman" panose="02020603050405020304" pitchFamily="18" charset="0"/>
                <a:cs typeface="Times New Roman" panose="02020603050405020304" pitchFamily="18" charset="0"/>
              </a:rPr>
              <a:t>Integration</a:t>
            </a:r>
          </a:p>
          <a:p>
            <a:pPr marL="457200" lvl="0" indent="-457200">
              <a:buFont typeface="+mj-lt"/>
              <a:buAutoNum type="arabicPeriod"/>
            </a:pPr>
            <a:endParaRPr lang="en-IN" sz="2800" dirty="0">
              <a:latin typeface="Times New Roman" panose="02020603050405020304" pitchFamily="18" charset="0"/>
              <a:cs typeface="Times New Roman" panose="02020603050405020304" pitchFamily="18" charset="0"/>
            </a:endParaRPr>
          </a:p>
          <a:p>
            <a:pPr marL="457200" lvl="0" indent="-457200">
              <a:buFont typeface="+mj-lt"/>
              <a:buAutoNum type="arabicPeriod"/>
            </a:pPr>
            <a:r>
              <a:rPr lang="en-US" sz="2800" dirty="0">
                <a:latin typeface="Times New Roman" panose="02020603050405020304" pitchFamily="18" charset="0"/>
                <a:cs typeface="Times New Roman" panose="02020603050405020304" pitchFamily="18" charset="0"/>
              </a:rPr>
              <a:t>System testing</a:t>
            </a:r>
            <a:endParaRPr lang="en-IN" sz="2800" dirty="0">
              <a:latin typeface="Times New Roman" panose="02020603050405020304" pitchFamily="18" charset="0"/>
              <a:cs typeface="Times New Roman" panose="02020603050405020304" pitchFamily="18" charset="0"/>
            </a:endParaRPr>
          </a:p>
          <a:p>
            <a:pPr marL="457200" lvl="0" indent="-457200" algn="just">
              <a:lnSpc>
                <a:spcPct val="107000"/>
              </a:lnSpc>
              <a:buFont typeface="+mj-lt"/>
              <a:buAutoNum type="arabicPeriod"/>
            </a:pPr>
            <a:endParaRPr lang="en-IN"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078D46D-E458-4D53-9936-3DB8A54FCF79}"/>
              </a:ext>
            </a:extLst>
          </p:cNvPr>
          <p:cNvSpPr txBox="1"/>
          <p:nvPr/>
        </p:nvSpPr>
        <p:spPr>
          <a:xfrm>
            <a:off x="497840" y="465913"/>
            <a:ext cx="5130799" cy="830997"/>
          </a:xfrm>
          <a:prstGeom prst="rect">
            <a:avLst/>
          </a:prstGeom>
          <a:noFill/>
        </p:spPr>
        <p:txBody>
          <a:bodyPr wrap="square" rtlCol="0">
            <a:spAutoFit/>
          </a:bodyPr>
          <a:lstStyle/>
          <a:p>
            <a:r>
              <a:rPr lang="en-IN" sz="4800" b="1" u="sng" dirty="0">
                <a:latin typeface="Times New Roman" panose="02020603050405020304" pitchFamily="18" charset="0"/>
                <a:cs typeface="Times New Roman" panose="02020603050405020304" pitchFamily="18" charset="0"/>
              </a:rPr>
              <a:t>Work Done So far:</a:t>
            </a:r>
          </a:p>
        </p:txBody>
      </p:sp>
      <p:sp>
        <p:nvSpPr>
          <p:cNvPr id="8" name="TextBox 7">
            <a:extLst>
              <a:ext uri="{FF2B5EF4-FFF2-40B4-BE49-F238E27FC236}">
                <a16:creationId xmlns:a16="http://schemas.microsoft.com/office/drawing/2014/main" id="{FB6BC63A-F4DE-4F6C-BE42-ECDF692E93C7}"/>
              </a:ext>
            </a:extLst>
          </p:cNvPr>
          <p:cNvSpPr txBox="1"/>
          <p:nvPr/>
        </p:nvSpPr>
        <p:spPr>
          <a:xfrm>
            <a:off x="314958" y="1906744"/>
            <a:ext cx="5201917" cy="4401205"/>
          </a:xfrm>
          <a:prstGeom prst="rect">
            <a:avLst/>
          </a:prstGeom>
          <a:noFill/>
        </p:spPr>
        <p:txBody>
          <a:bodyPr wrap="square" rtlCol="0">
            <a:spAutoFit/>
          </a:bodyPr>
          <a:lstStyle/>
          <a:p>
            <a:pPr marL="514350" lvl="0" indent="-514350">
              <a:buFont typeface="+mj-lt"/>
              <a:buAutoNum type="arabicPeriod"/>
            </a:pPr>
            <a:r>
              <a:rPr lang="en-US" sz="2800" dirty="0">
                <a:latin typeface="Times New Roman" panose="02020603050405020304" pitchFamily="18" charset="0"/>
                <a:cs typeface="Times New Roman" panose="02020603050405020304" pitchFamily="18" charset="0"/>
              </a:rPr>
              <a:t>Documentation</a:t>
            </a:r>
          </a:p>
          <a:p>
            <a:pPr marL="514350" lvl="0" indent="-514350">
              <a:buFont typeface="+mj-lt"/>
              <a:buAutoNum type="arabicPeriod"/>
            </a:pPr>
            <a:endParaRPr lang="en-IN" sz="2800" dirty="0">
              <a:latin typeface="Times New Roman" panose="02020603050405020304" pitchFamily="18" charset="0"/>
              <a:cs typeface="Times New Roman" panose="02020603050405020304" pitchFamily="18" charset="0"/>
            </a:endParaRPr>
          </a:p>
          <a:p>
            <a:pPr marL="514350" lvl="0" indent="-514350">
              <a:buFont typeface="+mj-lt"/>
              <a:buAutoNum type="arabicPeriod"/>
            </a:pPr>
            <a:r>
              <a:rPr lang="en-US" sz="2800" dirty="0">
                <a:latin typeface="Times New Roman" panose="02020603050405020304" pitchFamily="18" charset="0"/>
                <a:cs typeface="Times New Roman" panose="02020603050405020304" pitchFamily="18" charset="0"/>
              </a:rPr>
              <a:t>Study analysis</a:t>
            </a:r>
          </a:p>
          <a:p>
            <a:pPr marL="514350" lvl="0" indent="-514350">
              <a:buFont typeface="+mj-lt"/>
              <a:buAutoNum type="arabicPeriod"/>
            </a:pPr>
            <a:endParaRPr lang="en-US" sz="2800" dirty="0">
              <a:latin typeface="Times New Roman" panose="02020603050405020304" pitchFamily="18" charset="0"/>
              <a:cs typeface="Times New Roman" panose="02020603050405020304" pitchFamily="18" charset="0"/>
            </a:endParaRPr>
          </a:p>
          <a:p>
            <a:pPr marL="514350" lvl="0" indent="-514350">
              <a:buFont typeface="+mj-lt"/>
              <a:buAutoNum type="arabicPeriod"/>
            </a:pPr>
            <a:r>
              <a:rPr lang="en-US" sz="2800" dirty="0">
                <a:latin typeface="Times New Roman" panose="02020603050405020304" pitchFamily="18" charset="0"/>
                <a:cs typeface="Times New Roman" panose="02020603050405020304" pitchFamily="18" charset="0"/>
              </a:rPr>
              <a:t>Implementation of login credentials</a:t>
            </a:r>
          </a:p>
          <a:p>
            <a:pPr marL="514350" lvl="0" indent="-514350">
              <a:buFont typeface="+mj-lt"/>
              <a:buAutoNum type="arabicPeriod"/>
            </a:pPr>
            <a:endParaRPr lang="en-US" sz="28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Designing</a:t>
            </a:r>
          </a:p>
          <a:p>
            <a:pPr marL="514350" lvl="0" indent="-514350">
              <a:buFont typeface="+mj-lt"/>
              <a:buAutoNum type="arabicPeriod"/>
            </a:pPr>
            <a:endParaRPr lang="en-IN" sz="28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8881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1103" y="207743"/>
            <a:ext cx="2213361" cy="564910"/>
          </a:xfrm>
        </p:spPr>
        <p:txBody>
          <a:bodyPr>
            <a:normAutofit fontScale="90000"/>
          </a:bodyPr>
          <a:lstStyle/>
          <a:p>
            <a:r>
              <a:rPr lang="en-IN" b="1" dirty="0">
                <a:solidFill>
                  <a:schemeClr val="tx1"/>
                </a:solidFill>
                <a:latin typeface="Times New Roman" panose="02020603050405020304" pitchFamily="18" charset="0"/>
                <a:cs typeface="Times New Roman" panose="02020603050405020304" pitchFamily="18" charset="0"/>
              </a:rPr>
              <a:t>References</a:t>
            </a:r>
          </a:p>
        </p:txBody>
      </p:sp>
      <p:sp>
        <p:nvSpPr>
          <p:cNvPr id="3" name="TextBox 2"/>
          <p:cNvSpPr txBox="1"/>
          <p:nvPr/>
        </p:nvSpPr>
        <p:spPr>
          <a:xfrm>
            <a:off x="833215" y="772653"/>
            <a:ext cx="10630968" cy="607858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[1] </a:t>
            </a:r>
            <a:r>
              <a:rPr lang="en-US" sz="1400" dirty="0"/>
              <a:t>C.H.K Tsang, M.H.C Woo, C. Bloor. "An Object Oriented intelligent tourist advisor system“ </a:t>
            </a:r>
            <a:r>
              <a:rPr lang="en-US" sz="1400" dirty="0">
                <a:hlinkClick r:id="rId2"/>
              </a:rPr>
              <a:t>https://ieeeexplore.org</a:t>
            </a:r>
            <a:r>
              <a:rPr lang="en-US" sz="1400" dirty="0"/>
              <a:t> L.A – 12-02-2021 5:33 PM</a:t>
            </a:r>
            <a:endParaRPr lang="en-IN" sz="1400" dirty="0"/>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[2] </a:t>
            </a:r>
            <a:r>
              <a:rPr lang="en-US" sz="1400" dirty="0"/>
              <a:t>Michael J. Folk, Bill Zoellick, Greg Riccardi “An Object-Oriented Approach with C++”</a:t>
            </a:r>
            <a:r>
              <a:rPr lang="en-US" sz="1400" dirty="0">
                <a:hlinkClick r:id="rId3"/>
              </a:rPr>
              <a:t>https://books.google.co.in</a:t>
            </a:r>
            <a:r>
              <a:rPr lang="en-US" sz="1400" dirty="0"/>
              <a:t> L.A – 12-02-2021 6:07 PM</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[3]</a:t>
            </a:r>
            <a:r>
              <a:rPr lang="en-IN" sz="1400" dirty="0"/>
              <a:t> </a:t>
            </a:r>
            <a:r>
              <a:rPr lang="en-US" sz="1400" dirty="0"/>
              <a:t>Darrell Woelk, Won Kim “Multimedia Information Management in an Object-Oriented Database System” </a:t>
            </a:r>
            <a:r>
              <a:rPr lang="en-US" sz="1400" dirty="0">
                <a:hlinkClick r:id="rId4"/>
              </a:rPr>
              <a:t>www.cloudfront.net</a:t>
            </a:r>
            <a:r>
              <a:rPr lang="en-US" sz="1400" dirty="0"/>
              <a:t> – 12-02-2021 6:45 PM </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[4] </a:t>
            </a:r>
            <a:r>
              <a:rPr lang="en-US" sz="1400" dirty="0"/>
              <a:t>Bryan P. Atsatt, Earsh K. Nankeshwar, Michael J. Seilnacht, George R. Turner “Extensible Object-Oriented File system” </a:t>
            </a:r>
            <a:r>
              <a:rPr lang="en-IN" sz="1400" dirty="0">
                <a:hlinkClick r:id="rId5"/>
              </a:rPr>
              <a:t>https://patents.google.com</a:t>
            </a:r>
            <a:r>
              <a:rPr lang="en-IN" sz="1400" dirty="0"/>
              <a:t> – 13-02-2021 2:00 PM</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[5] Tromp, J., Steed, A. &amp; Wilson, J. R. (2003). Systematic usability evaluation and design issues for collaborative virtual environments. Presence, 12:3, 241-267</a:t>
            </a:r>
            <a:r>
              <a:rPr lang="en-US" sz="1400" dirty="0">
                <a:latin typeface="Times New Roman" panose="02020603050405020304" pitchFamily="18" charset="0"/>
                <a:cs typeface="Times New Roman" panose="02020603050405020304" pitchFamily="18" charset="0"/>
                <a:hlinkClick r:id="rId6"/>
              </a:rPr>
              <a:t>https://www.researchgate.net</a:t>
            </a:r>
            <a:r>
              <a:rPr lang="en-US" sz="1400" dirty="0">
                <a:latin typeface="Times New Roman" panose="02020603050405020304" pitchFamily="18" charset="0"/>
                <a:cs typeface="Times New Roman" panose="02020603050405020304" pitchFamily="18" charset="0"/>
              </a:rPr>
              <a:t>  L.A – 30-11-2020 4:30 PM</a:t>
            </a:r>
          </a:p>
          <a:p>
            <a:endParaRPr lang="en-IN" sz="1400" dirty="0">
              <a:latin typeface="Times New Roman" panose="02020603050405020304" pitchFamily="18" charset="0"/>
              <a:cs typeface="Times New Roman" panose="02020603050405020304" pitchFamily="18" charset="0"/>
            </a:endParaRPr>
          </a:p>
          <a:p>
            <a:pPr lvl="0"/>
            <a:r>
              <a:rPr lang="en-IN" sz="1400" dirty="0">
                <a:latin typeface="Times New Roman" panose="02020603050405020304" pitchFamily="18" charset="0"/>
                <a:cs typeface="Times New Roman" panose="02020603050405020304" pitchFamily="18" charset="0"/>
              </a:rPr>
              <a:t>[6] </a:t>
            </a:r>
            <a:r>
              <a:rPr lang="en-IN" sz="1400" dirty="0">
                <a:hlinkClick r:id="rId7"/>
              </a:rPr>
              <a:t>https://pdfs.semanticscholar.org</a:t>
            </a:r>
            <a:r>
              <a:rPr lang="en-IN" sz="1400" dirty="0"/>
              <a:t> – 13-02-2021 4:50 PM</a:t>
            </a:r>
          </a:p>
          <a:p>
            <a:pPr lvl="0"/>
            <a:endParaRPr lang="en-IN" sz="1400" dirty="0">
              <a:latin typeface="Times New Roman" panose="02020603050405020304" pitchFamily="18" charset="0"/>
              <a:cs typeface="Times New Roman" panose="02020603050405020304" pitchFamily="18" charset="0"/>
            </a:endParaRPr>
          </a:p>
          <a:p>
            <a:pPr lvl="0"/>
            <a:r>
              <a:rPr lang="en-IN" sz="1400" dirty="0">
                <a:latin typeface="Times New Roman" panose="02020603050405020304" pitchFamily="18" charset="0"/>
                <a:cs typeface="Times New Roman" panose="02020603050405020304" pitchFamily="18" charset="0"/>
              </a:rPr>
              <a:t>[7] </a:t>
            </a:r>
            <a:r>
              <a:rPr lang="en-IN" sz="1400" dirty="0"/>
              <a:t>Sayan K. Pal “Iterative Water Fall method” </a:t>
            </a:r>
            <a:r>
              <a:rPr lang="en-IN" sz="1400" dirty="0">
                <a:hlinkClick r:id="rId8"/>
              </a:rPr>
              <a:t>https://www.geeksforgeeks.org</a:t>
            </a:r>
            <a:r>
              <a:rPr lang="en-IN" sz="1400" dirty="0"/>
              <a:t> L.A – 13-02-2021 7:20 PM</a:t>
            </a:r>
          </a:p>
          <a:p>
            <a:pPr lvl="0"/>
            <a:endParaRPr lang="en-IN" sz="1400" dirty="0">
              <a:latin typeface="Times New Roman" panose="02020603050405020304" pitchFamily="18" charset="0"/>
              <a:cs typeface="Times New Roman" panose="02020603050405020304" pitchFamily="18" charset="0"/>
            </a:endParaRPr>
          </a:p>
          <a:p>
            <a:pPr lvl="0"/>
            <a:r>
              <a:rPr lang="en-IN" sz="1400" dirty="0">
                <a:latin typeface="Times New Roman" panose="02020603050405020304" pitchFamily="18" charset="0"/>
                <a:cs typeface="Times New Roman" panose="02020603050405020304" pitchFamily="18" charset="0"/>
              </a:rPr>
              <a:t>[8] </a:t>
            </a:r>
            <a:r>
              <a:rPr lang="en-IN" sz="1400" dirty="0"/>
              <a:t>National Institute of correction “Prison Security ”</a:t>
            </a:r>
            <a:r>
              <a:rPr lang="en-IN" sz="1400" dirty="0">
                <a:hlinkClick r:id="rId9"/>
              </a:rPr>
              <a:t>https://nicic.gov</a:t>
            </a:r>
            <a:r>
              <a:rPr lang="en-IN" sz="1400" dirty="0">
                <a:latin typeface="Times New Roman" panose="02020603050405020304" pitchFamily="18" charset="0"/>
                <a:cs typeface="Times New Roman" panose="02020603050405020304" pitchFamily="18" charset="0"/>
              </a:rPr>
              <a:t> </a:t>
            </a:r>
            <a:r>
              <a:rPr lang="en-IN" sz="1400" dirty="0"/>
              <a:t>L.A – 15-02-2021 5:30 PM</a:t>
            </a:r>
            <a:endParaRPr lang="en-IN" sz="1400" dirty="0">
              <a:latin typeface="Times New Roman" panose="02020603050405020304" pitchFamily="18" charset="0"/>
              <a:cs typeface="Times New Roman" panose="02020603050405020304" pitchFamily="18" charset="0"/>
            </a:endParaRPr>
          </a:p>
          <a:p>
            <a:pPr lvl="0"/>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[9] </a:t>
            </a:r>
            <a:r>
              <a:rPr lang="en-IN" sz="1400" dirty="0"/>
              <a:t>Android Authority “Fingerprint Scanner working principle ”</a:t>
            </a:r>
            <a:r>
              <a:rPr lang="en-IN" sz="1400" dirty="0">
                <a:hlinkClick r:id="rId10"/>
              </a:rPr>
              <a:t>https://www.androidauthority.com</a:t>
            </a:r>
            <a:r>
              <a:rPr lang="en-IN" sz="1400" dirty="0">
                <a:latin typeface="Times New Roman" panose="02020603050405020304" pitchFamily="18" charset="0"/>
                <a:cs typeface="Times New Roman" panose="02020603050405020304" pitchFamily="18" charset="0"/>
              </a:rPr>
              <a:t> </a:t>
            </a:r>
            <a:r>
              <a:rPr lang="en-IN" sz="1400" dirty="0"/>
              <a:t>L.A – 15-02-2021 7:00PM</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[10] </a:t>
            </a:r>
            <a:r>
              <a:rPr lang="en-IN" sz="1400" dirty="0"/>
              <a:t>Dr. L.P RAJU “Historical Evolution of Prison System in India”</a:t>
            </a:r>
            <a:r>
              <a:rPr lang="en-IN" sz="1400" dirty="0">
                <a:hlinkClick r:id="rId11"/>
              </a:rPr>
              <a:t>www.worldwidejournals.com</a:t>
            </a:r>
            <a:r>
              <a:rPr lang="en-IN" sz="1400" dirty="0"/>
              <a:t> L.A – 15-02-2021 7:59 PM</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[11] </a:t>
            </a:r>
            <a:r>
              <a:rPr lang="en-IN" sz="1400" dirty="0"/>
              <a:t>] “Overview of Prisons in India” </a:t>
            </a:r>
            <a:r>
              <a:rPr lang="en-IN" sz="1400" dirty="0">
                <a:hlinkClick r:id="rId12"/>
              </a:rPr>
              <a:t>home.rajasthan.gov.in</a:t>
            </a:r>
            <a:r>
              <a:rPr lang="en-IN" sz="1400" dirty="0"/>
              <a:t> L.A – 15-02-2021 8:30 PM</a:t>
            </a:r>
          </a:p>
          <a:p>
            <a:endParaRPr lang="en-IN" sz="1400" dirty="0">
              <a:latin typeface="Times New Roman" panose="02020603050405020304" pitchFamily="18" charset="0"/>
              <a:cs typeface="Times New Roman" panose="02020603050405020304" pitchFamily="18" charset="0"/>
            </a:endParaRPr>
          </a:p>
          <a:p>
            <a:endParaRPr lang="en-IN" sz="1700" dirty="0">
              <a:latin typeface="Times New Roman" panose="02020603050405020304" pitchFamily="18" charset="0"/>
              <a:cs typeface="Times New Roman" panose="02020603050405020304" pitchFamily="18" charset="0"/>
            </a:endParaRPr>
          </a:p>
          <a:p>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1744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C60DA5-0752-4E59-BE55-62C0E1D51A66}"/>
              </a:ext>
            </a:extLst>
          </p:cNvPr>
          <p:cNvSpPr/>
          <p:nvPr/>
        </p:nvSpPr>
        <p:spPr>
          <a:xfrm>
            <a:off x="4704080" y="2611120"/>
            <a:ext cx="2936240" cy="73152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3074" name="Picture 2" descr="Animated Pics For Ppt - Hott S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021" y="676352"/>
            <a:ext cx="3306197" cy="26662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120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30133-AC0D-4DC5-9A5C-2C6FE41382F1}"/>
              </a:ext>
            </a:extLst>
          </p:cNvPr>
          <p:cNvSpPr>
            <a:spLocks noGrp="1"/>
          </p:cNvSpPr>
          <p:nvPr>
            <p:ph type="title"/>
          </p:nvPr>
        </p:nvSpPr>
        <p:spPr>
          <a:xfrm>
            <a:off x="0" y="109480"/>
            <a:ext cx="12120880" cy="666955"/>
          </a:xfrm>
        </p:spPr>
        <p:txBody>
          <a:bodyPr>
            <a:normAutofit fontScale="90000"/>
          </a:bodyPr>
          <a:lstStyle/>
          <a:p>
            <a:r>
              <a:rPr lang="en-IN" sz="4000" b="1" dirty="0">
                <a:latin typeface="Times New Roman" panose="02020603050405020304" pitchFamily="18" charset="0"/>
                <a:cs typeface="Times New Roman" panose="02020603050405020304" pitchFamily="18" charset="0"/>
              </a:rPr>
              <a:t>Index</a:t>
            </a:r>
            <a:endParaRPr lang="en-IN" sz="3200" b="1" dirty="0">
              <a:latin typeface="Times New Roman" panose="02020603050405020304" pitchFamily="18" charset="0"/>
              <a:cs typeface="Times New Roman" panose="02020603050405020304" pitchFamily="18" charset="0"/>
            </a:endParaRPr>
          </a:p>
        </p:txBody>
      </p:sp>
      <p:graphicFrame>
        <p:nvGraphicFramePr>
          <p:cNvPr id="7" name="Table 9">
            <a:extLst>
              <a:ext uri="{FF2B5EF4-FFF2-40B4-BE49-F238E27FC236}">
                <a16:creationId xmlns:a16="http://schemas.microsoft.com/office/drawing/2014/main" id="{C8A046FB-35DF-4882-BEBE-244839F923D9}"/>
              </a:ext>
            </a:extLst>
          </p:cNvPr>
          <p:cNvGraphicFramePr>
            <a:graphicFrameLocks noGrp="1"/>
          </p:cNvGraphicFramePr>
          <p:nvPr>
            <p:extLst>
              <p:ext uri="{D42A27DB-BD31-4B8C-83A1-F6EECF244321}">
                <p14:modId xmlns:p14="http://schemas.microsoft.com/office/powerpoint/2010/main" val="3847201034"/>
              </p:ext>
            </p:extLst>
          </p:nvPr>
        </p:nvGraphicFramePr>
        <p:xfrm>
          <a:off x="1757680" y="910954"/>
          <a:ext cx="8202159" cy="5504088"/>
        </p:xfrm>
        <a:graphic>
          <a:graphicData uri="http://schemas.openxmlformats.org/drawingml/2006/table">
            <a:tbl>
              <a:tblPr firstRow="1" bandRow="1">
                <a:tableStyleId>{073A0DAA-6AF3-43AB-8588-CEC1D06C72B9}</a:tableStyleId>
              </a:tblPr>
              <a:tblGrid>
                <a:gridCol w="2734053">
                  <a:extLst>
                    <a:ext uri="{9D8B030D-6E8A-4147-A177-3AD203B41FA5}">
                      <a16:colId xmlns:a16="http://schemas.microsoft.com/office/drawing/2014/main" val="1436112846"/>
                    </a:ext>
                  </a:extLst>
                </a:gridCol>
                <a:gridCol w="2870184">
                  <a:extLst>
                    <a:ext uri="{9D8B030D-6E8A-4147-A177-3AD203B41FA5}">
                      <a16:colId xmlns:a16="http://schemas.microsoft.com/office/drawing/2014/main" val="3759117643"/>
                    </a:ext>
                  </a:extLst>
                </a:gridCol>
                <a:gridCol w="2597922">
                  <a:extLst>
                    <a:ext uri="{9D8B030D-6E8A-4147-A177-3AD203B41FA5}">
                      <a16:colId xmlns:a16="http://schemas.microsoft.com/office/drawing/2014/main" val="3812791992"/>
                    </a:ext>
                  </a:extLst>
                </a:gridCol>
              </a:tblGrid>
              <a:tr h="458674">
                <a:tc>
                  <a:txBody>
                    <a:bodyPr/>
                    <a:lstStyle/>
                    <a:p>
                      <a:pPr algn="ctr"/>
                      <a:r>
                        <a:rPr lang="en-IN" sz="2300" dirty="0"/>
                        <a:t>Serial No.</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Contents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Slide No.</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804065175"/>
                  </a:ext>
                </a:extLst>
              </a:tr>
              <a:tr h="458674">
                <a:tc>
                  <a:txBody>
                    <a:bodyPr/>
                    <a:lstStyle/>
                    <a:p>
                      <a:pPr algn="ctr"/>
                      <a:r>
                        <a:rPr lang="en-IN" sz="2300" dirty="0"/>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Abstract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5-6</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2641324058"/>
                  </a:ext>
                </a:extLst>
              </a:tr>
              <a:tr h="458674">
                <a:tc>
                  <a:txBody>
                    <a:bodyPr/>
                    <a:lstStyle/>
                    <a:p>
                      <a:pPr algn="ctr"/>
                      <a:r>
                        <a:rPr lang="en-IN" sz="2300" dirty="0"/>
                        <a:t>2.</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Introduction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7-8</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3495818654"/>
                  </a:ext>
                </a:extLst>
              </a:tr>
              <a:tr h="458674">
                <a:tc>
                  <a:txBody>
                    <a:bodyPr/>
                    <a:lstStyle/>
                    <a:p>
                      <a:pPr algn="ctr"/>
                      <a:r>
                        <a:rPr lang="en-IN" sz="2300" dirty="0"/>
                        <a:t>3.</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marL="0" marR="0" indent="0" algn="ctr" defTabSz="457189" rtl="0" eaLnBrk="1" fontAlgn="auto" latinLnBrk="0" hangingPunct="1">
                        <a:lnSpc>
                          <a:spcPct val="100000"/>
                        </a:lnSpc>
                        <a:spcBef>
                          <a:spcPts val="0"/>
                        </a:spcBef>
                        <a:spcAft>
                          <a:spcPts val="0"/>
                        </a:spcAft>
                        <a:buClrTx/>
                        <a:buSzTx/>
                        <a:buFontTx/>
                        <a:buNone/>
                        <a:tabLst/>
                        <a:defRPr/>
                      </a:pPr>
                      <a:r>
                        <a:rPr lang="en-IN" sz="2300" dirty="0"/>
                        <a:t>Motivation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9-10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481479501"/>
                  </a:ext>
                </a:extLst>
              </a:tr>
              <a:tr h="458674">
                <a:tc>
                  <a:txBody>
                    <a:bodyPr/>
                    <a:lstStyle/>
                    <a:p>
                      <a:pPr algn="ctr"/>
                      <a:r>
                        <a:rPr lang="en-IN" sz="2300" dirty="0"/>
                        <a:t>4.</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Problem Statement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11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3383571937"/>
                  </a:ext>
                </a:extLst>
              </a:tr>
              <a:tr h="458674">
                <a:tc>
                  <a:txBody>
                    <a:bodyPr/>
                    <a:lstStyle/>
                    <a:p>
                      <a:pPr algn="ctr"/>
                      <a:r>
                        <a:rPr lang="en-IN" sz="2300" dirty="0"/>
                        <a:t>5.</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Objectives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12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4110011970"/>
                  </a:ext>
                </a:extLst>
              </a:tr>
              <a:tr h="458674">
                <a:tc>
                  <a:txBody>
                    <a:bodyPr/>
                    <a:lstStyle/>
                    <a:p>
                      <a:pPr algn="ctr"/>
                      <a:r>
                        <a:rPr lang="en-IN" sz="2300" dirty="0"/>
                        <a:t>6.</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Literature Review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13-16</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3791144875"/>
                  </a:ext>
                </a:extLst>
              </a:tr>
              <a:tr h="458674">
                <a:tc>
                  <a:txBody>
                    <a:bodyPr/>
                    <a:lstStyle/>
                    <a:p>
                      <a:pPr algn="ctr"/>
                      <a:r>
                        <a:rPr lang="en-IN" sz="2300" dirty="0"/>
                        <a:t>7.</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Methodology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17-28</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81635736"/>
                  </a:ext>
                </a:extLst>
              </a:tr>
              <a:tr h="458674">
                <a:tc>
                  <a:txBody>
                    <a:bodyPr/>
                    <a:lstStyle/>
                    <a:p>
                      <a:pPr algn="ctr"/>
                      <a:r>
                        <a:rPr lang="en-IN" sz="2300" dirty="0"/>
                        <a:t>8.</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Plan</a:t>
                      </a:r>
                      <a:r>
                        <a:rPr lang="en-IN" sz="2300" baseline="0" dirty="0"/>
                        <a:t> of Work</a:t>
                      </a:r>
                      <a:endParaRPr lang="en-I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29</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3992196500"/>
                  </a:ext>
                </a:extLst>
              </a:tr>
              <a:tr h="458674">
                <a:tc>
                  <a:txBody>
                    <a:bodyPr/>
                    <a:lstStyle/>
                    <a:p>
                      <a:pPr algn="ctr"/>
                      <a:r>
                        <a:rPr lang="en-IN" sz="2300" dirty="0"/>
                        <a:t>9.</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System Requirements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30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3635104128"/>
                  </a:ext>
                </a:extLst>
              </a:tr>
              <a:tr h="458674">
                <a:tc>
                  <a:txBody>
                    <a:bodyPr/>
                    <a:lstStyle/>
                    <a:p>
                      <a:pPr algn="ctr"/>
                      <a:r>
                        <a:rPr lang="en-IN" sz="2300" dirty="0"/>
                        <a:t>10.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Work done</a:t>
                      </a:r>
                      <a:r>
                        <a:rPr lang="en-IN" sz="2300" baseline="0" dirty="0"/>
                        <a:t> so far</a:t>
                      </a:r>
                      <a:endParaRPr lang="en-I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31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0010"/>
                  </a:ext>
                </a:extLst>
              </a:tr>
              <a:tr h="458674">
                <a:tc>
                  <a:txBody>
                    <a:bodyPr/>
                    <a:lstStyle/>
                    <a:p>
                      <a:pPr algn="ctr"/>
                      <a:r>
                        <a:rPr lang="en-IN" sz="2300" dirty="0"/>
                        <a:t>11.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cell3D prstMaterial="dkEdge">
                      <a:bevel w="77470" h="12700" prst="softRound"/>
                      <a:lightRig rig="flood" dir="t"/>
                    </a:cell3D>
                  </a:tcPr>
                </a:tc>
                <a:tc>
                  <a:txBody>
                    <a:bodyPr/>
                    <a:lstStyle/>
                    <a:p>
                      <a:pPr algn="ctr"/>
                      <a:r>
                        <a:rPr lang="en-IN" sz="2300" dirty="0"/>
                        <a:t>References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cell3D prstMaterial="dkEdge">
                      <a:bevel w="77470" h="12700" prst="softRound"/>
                      <a:lightRig rig="flood" dir="t"/>
                    </a:cell3D>
                  </a:tcPr>
                </a:tc>
                <a:tc>
                  <a:txBody>
                    <a:bodyPr/>
                    <a:lstStyle/>
                    <a:p>
                      <a:pPr algn="ctr"/>
                      <a:r>
                        <a:rPr lang="en-IN" sz="2300" dirty="0"/>
                        <a:t>32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cell3D prstMaterial="dkEdge">
                      <a:bevel w="77470" h="12700" prst="softRound"/>
                      <a:lightRig rig="flood" dir="t"/>
                    </a:cell3D>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890583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D60C-B61A-458F-B172-6B2A2FA12F3A}"/>
              </a:ext>
            </a:extLst>
          </p:cNvPr>
          <p:cNvSpPr>
            <a:spLocks noGrp="1"/>
          </p:cNvSpPr>
          <p:nvPr>
            <p:ph type="title"/>
          </p:nvPr>
        </p:nvSpPr>
        <p:spPr>
          <a:xfrm>
            <a:off x="-90585" y="385248"/>
            <a:ext cx="10972800" cy="1143000"/>
          </a:xfrm>
        </p:spPr>
        <p:txBody>
          <a:bodyPr>
            <a:normAutofit/>
          </a:bodyPr>
          <a:lstStyle/>
          <a:p>
            <a:r>
              <a:rPr lang="en-US" sz="6000" b="1" dirty="0">
                <a:latin typeface="Times New Roman" panose="02020603050405020304" pitchFamily="18" charset="0"/>
                <a:cs typeface="Times New Roman" panose="02020603050405020304" pitchFamily="18" charset="0"/>
              </a:rPr>
              <a:t>Abstract</a:t>
            </a:r>
          </a:p>
        </p:txBody>
      </p:sp>
      <p:pic>
        <p:nvPicPr>
          <p:cNvPr id="5" name="Content Placeholder 4">
            <a:extLst>
              <a:ext uri="{FF2B5EF4-FFF2-40B4-BE49-F238E27FC236}">
                <a16:creationId xmlns:a16="http://schemas.microsoft.com/office/drawing/2014/main" id="{6254C8D3-14BF-45DE-9828-A6099444F1EC}"/>
              </a:ext>
            </a:extLst>
          </p:cNvPr>
          <p:cNvPicPr>
            <a:picLocks noGrp="1" noChangeAspect="1"/>
          </p:cNvPicPr>
          <p:nvPr>
            <p:ph idx="1"/>
          </p:nvPr>
        </p:nvPicPr>
        <p:blipFill>
          <a:blip r:embed="rId3"/>
          <a:stretch>
            <a:fillRect/>
          </a:stretch>
        </p:blipFill>
        <p:spPr>
          <a:xfrm>
            <a:off x="6666682" y="275353"/>
            <a:ext cx="2422738" cy="1362790"/>
          </a:xfrm>
          <a:prstGeom prst="ellipse">
            <a:avLst/>
          </a:prstGeom>
          <a:ln>
            <a:noFill/>
          </a:ln>
          <a:effectLst>
            <a:softEdge rad="112500"/>
          </a:effectLst>
        </p:spPr>
      </p:pic>
      <p:sp>
        <p:nvSpPr>
          <p:cNvPr id="8" name="TextBox 7">
            <a:extLst>
              <a:ext uri="{FF2B5EF4-FFF2-40B4-BE49-F238E27FC236}">
                <a16:creationId xmlns:a16="http://schemas.microsoft.com/office/drawing/2014/main" id="{494AD5AF-F571-4ECE-9868-20E81F071926}"/>
              </a:ext>
            </a:extLst>
          </p:cNvPr>
          <p:cNvSpPr txBox="1"/>
          <p:nvPr/>
        </p:nvSpPr>
        <p:spPr>
          <a:xfrm>
            <a:off x="304800" y="1748038"/>
            <a:ext cx="10972800" cy="4893647"/>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Prison surveillance set-up is a governance system </a:t>
            </a:r>
            <a:r>
              <a:rPr lang="en-US" sz="2400" dirty="0">
                <a:latin typeface="Times New Roman" panose="02020603050405020304" pitchFamily="18" charset="0"/>
                <a:cs typeface="Times New Roman" panose="02020603050405020304" pitchFamily="18" charset="0"/>
              </a:rPr>
              <a:t>designed to compact the current security framework and minimize the time utilization of data collection in any criminal case or general inquiry. </a:t>
            </a:r>
            <a:r>
              <a:rPr lang="en-IN"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is equipped with a login constraint and required security credentials for any data modification. </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Time stamping is recorded for every login in order to record data for the security analysis. </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setup is consisting three interface views which are admin, jail, and inquiry.</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All the interface view will have different accessibility according to the user.</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241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57E81-3457-45D3-9CB8-A3135621E2F3}"/>
              </a:ext>
            </a:extLst>
          </p:cNvPr>
          <p:cNvSpPr>
            <a:spLocks noGrp="1"/>
          </p:cNvSpPr>
          <p:nvPr>
            <p:ph type="title"/>
          </p:nvPr>
        </p:nvSpPr>
        <p:spPr>
          <a:xfrm>
            <a:off x="762000" y="264479"/>
            <a:ext cx="10972800" cy="1143000"/>
          </a:xfrm>
        </p:spPr>
        <p:txBody>
          <a:bodyPr>
            <a:normAutofit/>
          </a:bodyPr>
          <a:lstStyle/>
          <a:p>
            <a:r>
              <a:rPr lang="en-IN" sz="4800" b="1" dirty="0">
                <a:latin typeface="Times New Roman" panose="02020603050405020304" pitchFamily="18" charset="0"/>
                <a:cs typeface="Times New Roman" panose="02020603050405020304" pitchFamily="18" charset="0"/>
              </a:rPr>
              <a:t>Evolution Of Prisoner Set-up</a:t>
            </a:r>
          </a:p>
        </p:txBody>
      </p:sp>
      <p:sp>
        <p:nvSpPr>
          <p:cNvPr id="6" name="TextBox 5">
            <a:extLst>
              <a:ext uri="{FF2B5EF4-FFF2-40B4-BE49-F238E27FC236}">
                <a16:creationId xmlns:a16="http://schemas.microsoft.com/office/drawing/2014/main" id="{31DB7431-FF2B-4705-B1B4-E5A1603ECC41}"/>
              </a:ext>
            </a:extLst>
          </p:cNvPr>
          <p:cNvSpPr txBox="1"/>
          <p:nvPr/>
        </p:nvSpPr>
        <p:spPr>
          <a:xfrm>
            <a:off x="9194799" y="1989213"/>
            <a:ext cx="3068321" cy="1015663"/>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Scale:</a:t>
            </a:r>
          </a:p>
          <a:p>
            <a:r>
              <a:rPr lang="en-IN" sz="2000" b="1" dirty="0">
                <a:latin typeface="Times New Roman" panose="02020603050405020304" pitchFamily="18" charset="0"/>
                <a:cs typeface="Times New Roman" panose="02020603050405020304" pitchFamily="18" charset="0"/>
              </a:rPr>
              <a:t>X axis</a:t>
            </a:r>
            <a:r>
              <a:rPr lang="en-IN" sz="2000" dirty="0">
                <a:latin typeface="Times New Roman" panose="02020603050405020304" pitchFamily="18" charset="0"/>
                <a:cs typeface="Times New Roman" panose="02020603050405020304" pitchFamily="18" charset="0"/>
              </a:rPr>
              <a:t>: Growth Percentage</a:t>
            </a:r>
          </a:p>
          <a:p>
            <a:r>
              <a:rPr lang="en-IN" sz="2000" b="1" dirty="0">
                <a:latin typeface="Times New Roman" panose="02020603050405020304" pitchFamily="18" charset="0"/>
                <a:cs typeface="Times New Roman" panose="02020603050405020304" pitchFamily="18" charset="0"/>
              </a:rPr>
              <a:t>Y axis</a:t>
            </a:r>
            <a:r>
              <a:rPr lang="en-IN" sz="2000" dirty="0">
                <a:latin typeface="Times New Roman" panose="02020603050405020304" pitchFamily="18" charset="0"/>
                <a:cs typeface="Times New Roman" panose="02020603050405020304" pitchFamily="18" charset="0"/>
              </a:rPr>
              <a:t>: Year</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1861" t="18880" r="30586" b="42604"/>
          <a:stretch/>
        </p:blipFill>
        <p:spPr>
          <a:xfrm>
            <a:off x="890187" y="1407479"/>
            <a:ext cx="7524854" cy="4341263"/>
          </a:xfrm>
          <a:prstGeom prst="rect">
            <a:avLst/>
          </a:prstGeom>
        </p:spPr>
      </p:pic>
      <p:sp>
        <p:nvSpPr>
          <p:cNvPr id="4" name="TextBox 3"/>
          <p:cNvSpPr txBox="1"/>
          <p:nvPr/>
        </p:nvSpPr>
        <p:spPr>
          <a:xfrm>
            <a:off x="2760292" y="5853869"/>
            <a:ext cx="4442242" cy="1015663"/>
          </a:xfrm>
          <a:prstGeom prst="rect">
            <a:avLst/>
          </a:prstGeom>
          <a:noFill/>
        </p:spPr>
        <p:txBody>
          <a:bodyPr wrap="none" rtlCol="0">
            <a:spAutoFit/>
          </a:bodyPr>
          <a:lstStyle/>
          <a:p>
            <a:r>
              <a:rPr lang="en-IN" sz="1000" b="1" dirty="0">
                <a:latin typeface="Times New Roman" panose="02020603050405020304" pitchFamily="18" charset="0"/>
                <a:cs typeface="Times New Roman" panose="02020603050405020304" pitchFamily="18" charset="0"/>
              </a:rPr>
              <a:t>                           Fig .1 Evolution in growth of prison setup </a:t>
            </a:r>
          </a:p>
          <a:p>
            <a:endParaRPr lang="en-IN" sz="1000" b="1" i="1" dirty="0">
              <a:latin typeface="Times New Roman" panose="02020603050405020304" pitchFamily="18" charset="0"/>
              <a:cs typeface="Times New Roman" panose="02020603050405020304" pitchFamily="18" charset="0"/>
            </a:endParaRPr>
          </a:p>
          <a:p>
            <a:r>
              <a:rPr lang="en-IN" sz="1000" b="1" dirty="0">
                <a:latin typeface="Times New Roman" panose="02020603050405020304" pitchFamily="18" charset="0"/>
                <a:cs typeface="Times New Roman" panose="02020603050405020304" pitchFamily="18" charset="0"/>
              </a:rPr>
              <a:t>The above graph is between development in percentage and years. Basically,</a:t>
            </a:r>
          </a:p>
          <a:p>
            <a:r>
              <a:rPr lang="en-IN" sz="1000" b="1" dirty="0">
                <a:latin typeface="Times New Roman" panose="02020603050405020304" pitchFamily="18" charset="0"/>
                <a:cs typeface="Times New Roman" panose="02020603050405020304" pitchFamily="18" charset="0"/>
              </a:rPr>
              <a:t>this graph shows that how prison management era is increasing year by year \</a:t>
            </a:r>
          </a:p>
          <a:p>
            <a:r>
              <a:rPr lang="en-IN" sz="1000" b="1" dirty="0">
                <a:latin typeface="Times New Roman" panose="02020603050405020304" pitchFamily="18" charset="0"/>
                <a:cs typeface="Times New Roman" panose="02020603050405020304" pitchFamily="18" charset="0"/>
              </a:rPr>
              <a:t>in different Sectors</a:t>
            </a:r>
            <a:endParaRPr lang="en-IN" sz="1000" b="1" i="1" dirty="0">
              <a:latin typeface="Times New Roman" panose="02020603050405020304" pitchFamily="18" charset="0"/>
              <a:cs typeface="Times New Roman" panose="02020603050405020304" pitchFamily="18" charset="0"/>
            </a:endParaRPr>
          </a:p>
          <a:p>
            <a:endParaRPr lang="en-IN"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256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423F-66EE-4A69-ABEB-0D8E62C3DCF9}"/>
              </a:ext>
            </a:extLst>
          </p:cNvPr>
          <p:cNvSpPr>
            <a:spLocks noGrp="1"/>
          </p:cNvSpPr>
          <p:nvPr>
            <p:ph type="title"/>
          </p:nvPr>
        </p:nvSpPr>
        <p:spPr>
          <a:xfrm>
            <a:off x="-385817" y="447458"/>
            <a:ext cx="12192000" cy="564910"/>
          </a:xfrm>
        </p:spPr>
        <p:txBody>
          <a:bodyPr>
            <a:noAutofit/>
          </a:bodyPr>
          <a:lstStyle/>
          <a:p>
            <a:r>
              <a:rPr lang="en-US" sz="6000" b="1" dirty="0">
                <a:solidFill>
                  <a:schemeClr val="tx1"/>
                </a:solidFill>
                <a:latin typeface="Times New Roman" panose="02020603050405020304" pitchFamily="18" charset="0"/>
                <a:cs typeface="Times New Roman" panose="02020603050405020304" pitchFamily="18" charset="0"/>
              </a:rPr>
              <a:t>Introduction</a:t>
            </a:r>
          </a:p>
        </p:txBody>
      </p:sp>
      <p:sp>
        <p:nvSpPr>
          <p:cNvPr id="6" name="TextBox 5">
            <a:extLst>
              <a:ext uri="{FF2B5EF4-FFF2-40B4-BE49-F238E27FC236}">
                <a16:creationId xmlns:a16="http://schemas.microsoft.com/office/drawing/2014/main" id="{B9273045-9427-4EA4-91AE-40D420012727}"/>
              </a:ext>
            </a:extLst>
          </p:cNvPr>
          <p:cNvSpPr txBox="1"/>
          <p:nvPr/>
        </p:nvSpPr>
        <p:spPr>
          <a:xfrm>
            <a:off x="111760" y="1617518"/>
            <a:ext cx="11968480" cy="4939814"/>
          </a:xfrm>
          <a:prstGeom prst="rect">
            <a:avLst/>
          </a:prstGeom>
          <a:noFill/>
        </p:spPr>
        <p:txBody>
          <a:bodyPr wrap="square" rtlCol="0">
            <a:spAutoFit/>
          </a:bodyPr>
          <a:lstStyle/>
          <a:p>
            <a:pPr marL="342900" indent="-342900" algn="just">
              <a:buFont typeface="Wingdings" panose="05000000000000000000" pitchFamily="2" charset="2"/>
              <a:buChar char="§"/>
            </a:pPr>
            <a:r>
              <a:rPr lang="en-US" sz="2100" dirty="0">
                <a:latin typeface="Times New Roman" panose="02020603050405020304" pitchFamily="18" charset="0"/>
                <a:cs typeface="Times New Roman" panose="02020603050405020304" pitchFamily="18" charset="0"/>
              </a:rPr>
              <a:t>We are making a single platform prison surveillance set up that is made for the Central level data where many tasks can be performed.</a:t>
            </a:r>
          </a:p>
          <a:p>
            <a:pPr marL="342900" indent="-342900" algn="just">
              <a:buFont typeface="Wingdings" panose="05000000000000000000" pitchFamily="2" charset="2"/>
              <a:buChar char="§"/>
            </a:pPr>
            <a:endParaRPr lang="en-US" sz="21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100" dirty="0">
                <a:latin typeface="Times New Roman" panose="02020603050405020304" pitchFamily="18" charset="0"/>
                <a:cs typeface="Times New Roman" panose="02020603050405020304" pitchFamily="18" charset="0"/>
              </a:rPr>
              <a:t>For the security layer, we have given grant access to the interfaces according to their need.</a:t>
            </a:r>
          </a:p>
          <a:p>
            <a:pPr marL="342900" indent="-342900" algn="just">
              <a:buFont typeface="Wingdings" panose="05000000000000000000" pitchFamily="2" charset="2"/>
              <a:buChar char="§"/>
            </a:pPr>
            <a:endParaRPr lang="en-US" sz="21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100" dirty="0">
                <a:latin typeface="Times New Roman" panose="02020603050405020304" pitchFamily="18" charset="0"/>
                <a:cs typeface="Times New Roman" panose="02020603050405020304" pitchFamily="18" charset="0"/>
              </a:rPr>
              <a:t>Firstly, we are making three interfaces in this setup which are 1.Administration Login 2. Police Login 3. Jailor Login.</a:t>
            </a:r>
          </a:p>
          <a:p>
            <a:pPr marL="342900" indent="-342900" algn="just">
              <a:buFont typeface="Wingdings" panose="05000000000000000000" pitchFamily="2" charset="2"/>
              <a:buChar char="§"/>
            </a:pPr>
            <a:endParaRPr lang="en-US" sz="21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100" dirty="0">
                <a:latin typeface="Times New Roman" panose="02020603050405020304" pitchFamily="18" charset="0"/>
                <a:cs typeface="Times New Roman" panose="02020603050405020304" pitchFamily="18" charset="0"/>
              </a:rPr>
              <a:t>There is a total of 3 login attempts provided for all the above three interfaces.</a:t>
            </a:r>
          </a:p>
          <a:p>
            <a:pPr marL="342900" indent="-342900" algn="just">
              <a:buFont typeface="Wingdings" panose="05000000000000000000" pitchFamily="2" charset="2"/>
              <a:buChar char="§"/>
            </a:pPr>
            <a:endParaRPr lang="en-US" sz="21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100" dirty="0">
                <a:latin typeface="Times New Roman" panose="02020603050405020304" pitchFamily="18" charset="0"/>
                <a:cs typeface="Times New Roman" panose="02020603050405020304" pitchFamily="18" charset="0"/>
              </a:rPr>
              <a:t>There will be a time stamping for every successful login and login details will be recorded for future security purpose. </a:t>
            </a:r>
          </a:p>
          <a:p>
            <a:pPr marL="342900" indent="-342900" algn="just">
              <a:buFont typeface="Wingdings" panose="05000000000000000000" pitchFamily="2" charset="2"/>
              <a:buChar char="§"/>
            </a:pPr>
            <a:endParaRPr lang="en-US" sz="21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100" dirty="0">
                <a:latin typeface="Times New Roman" panose="02020603050405020304" pitchFamily="18" charset="0"/>
                <a:cs typeface="Times New Roman" panose="02020603050405020304" pitchFamily="18" charset="0"/>
              </a:rPr>
              <a:t>A feature is provided with this setup that if any of the interfaces want to get the required document in the hard copy or soft copy, they can select the option of retrieve data.</a:t>
            </a:r>
            <a:endParaRPr lang="en-IN" sz="21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D6FA49F-7F42-4BF0-B439-2840110268CC}"/>
              </a:ext>
            </a:extLst>
          </p:cNvPr>
          <p:cNvPicPr>
            <a:picLocks noChangeAspect="1"/>
          </p:cNvPicPr>
          <p:nvPr/>
        </p:nvPicPr>
        <p:blipFill>
          <a:blip r:embed="rId2"/>
          <a:stretch>
            <a:fillRect/>
          </a:stretch>
        </p:blipFill>
        <p:spPr>
          <a:xfrm>
            <a:off x="8158480" y="230362"/>
            <a:ext cx="2407920" cy="1181049"/>
          </a:xfrm>
          <a:prstGeom prst="rect">
            <a:avLst/>
          </a:prstGeom>
        </p:spPr>
      </p:pic>
    </p:spTree>
    <p:extLst>
      <p:ext uri="{BB962C8B-B14F-4D97-AF65-F5344CB8AC3E}">
        <p14:creationId xmlns:p14="http://schemas.microsoft.com/office/powerpoint/2010/main" val="3291442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805021E-FC5A-4E5C-8D58-08215BBB4913}"/>
              </a:ext>
            </a:extLst>
          </p:cNvPr>
          <p:cNvSpPr/>
          <p:nvPr/>
        </p:nvSpPr>
        <p:spPr>
          <a:xfrm>
            <a:off x="4908171" y="1093960"/>
            <a:ext cx="1605170" cy="865467"/>
          </a:xfrm>
          <a:prstGeom prst="rect">
            <a:avLst/>
          </a:prstGeom>
          <a:solidFill>
            <a:schemeClr val="accent4">
              <a:lumMod val="60000"/>
              <a:lumOff val="40000"/>
            </a:schemeClr>
          </a:solidFill>
          <a:effectLst>
            <a:outerShdw blurRad="40000" dist="20000" dir="5400000" rotWithShape="0">
              <a:srgbClr val="000000">
                <a:alpha val="38000"/>
              </a:srgbClr>
            </a:outerShdw>
            <a:reflection blurRad="6350" stA="52000" endA="300" endPos="35000" dir="5400000" sy="-100000" algn="bl" rotWithShape="0"/>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dirty="0"/>
              <a:t>Log-in</a:t>
            </a:r>
          </a:p>
        </p:txBody>
      </p:sp>
      <p:sp>
        <p:nvSpPr>
          <p:cNvPr id="63" name="TextBox 62">
            <a:extLst>
              <a:ext uri="{FF2B5EF4-FFF2-40B4-BE49-F238E27FC236}">
                <a16:creationId xmlns:a16="http://schemas.microsoft.com/office/drawing/2014/main" id="{BE5E58A3-66BE-41DB-9D0E-A22E59CA5045}"/>
              </a:ext>
            </a:extLst>
          </p:cNvPr>
          <p:cNvSpPr txBox="1"/>
          <p:nvPr/>
        </p:nvSpPr>
        <p:spPr>
          <a:xfrm>
            <a:off x="2035183" y="57661"/>
            <a:ext cx="10826420" cy="954107"/>
          </a:xfrm>
          <a:prstGeom prst="rect">
            <a:avLst/>
          </a:prstGeom>
          <a:noFill/>
        </p:spPr>
        <p:txBody>
          <a:bodyPr wrap="square" rtlCol="0">
            <a:spAutoFit/>
          </a:bodyPr>
          <a:lstStyle/>
          <a:p>
            <a:pPr algn="just"/>
            <a:r>
              <a:rPr lang="en-IN" sz="5600" b="1" dirty="0">
                <a:latin typeface="Times New Roman" panose="02020603050405020304" pitchFamily="18" charset="0"/>
                <a:cs typeface="Times New Roman" panose="02020603050405020304" pitchFamily="18" charset="0"/>
              </a:rPr>
              <a:t>Accessibility Distribution</a:t>
            </a:r>
          </a:p>
        </p:txBody>
      </p:sp>
      <p:sp>
        <p:nvSpPr>
          <p:cNvPr id="4" name="Rectangle: Rounded Corners 3">
            <a:extLst>
              <a:ext uri="{FF2B5EF4-FFF2-40B4-BE49-F238E27FC236}">
                <a16:creationId xmlns:a16="http://schemas.microsoft.com/office/drawing/2014/main" id="{6ECACFA2-048E-42A6-874A-6FFCA7B9160B}"/>
              </a:ext>
            </a:extLst>
          </p:cNvPr>
          <p:cNvSpPr/>
          <p:nvPr/>
        </p:nvSpPr>
        <p:spPr>
          <a:xfrm>
            <a:off x="1106611" y="2858653"/>
            <a:ext cx="1727200" cy="7431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Administration Login</a:t>
            </a:r>
          </a:p>
        </p:txBody>
      </p:sp>
      <p:sp>
        <p:nvSpPr>
          <p:cNvPr id="46" name="Rectangle: Rounded Corners 45">
            <a:extLst>
              <a:ext uri="{FF2B5EF4-FFF2-40B4-BE49-F238E27FC236}">
                <a16:creationId xmlns:a16="http://schemas.microsoft.com/office/drawing/2014/main" id="{AC9E3A52-1A43-4544-B222-50A34F76CE56}"/>
              </a:ext>
            </a:extLst>
          </p:cNvPr>
          <p:cNvSpPr/>
          <p:nvPr/>
        </p:nvSpPr>
        <p:spPr>
          <a:xfrm>
            <a:off x="5047087" y="2761405"/>
            <a:ext cx="1466254" cy="830765"/>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Police Login</a:t>
            </a:r>
          </a:p>
        </p:txBody>
      </p:sp>
      <p:sp>
        <p:nvSpPr>
          <p:cNvPr id="48" name="Rectangle: Rounded Corners 47">
            <a:extLst>
              <a:ext uri="{FF2B5EF4-FFF2-40B4-BE49-F238E27FC236}">
                <a16:creationId xmlns:a16="http://schemas.microsoft.com/office/drawing/2014/main" id="{02CB25ED-7A93-4B5B-A73C-57DBAB1C9416}"/>
              </a:ext>
            </a:extLst>
          </p:cNvPr>
          <p:cNvSpPr/>
          <p:nvPr/>
        </p:nvSpPr>
        <p:spPr>
          <a:xfrm>
            <a:off x="8726617" y="2783351"/>
            <a:ext cx="1727200" cy="743129"/>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solidFill>
                  <a:schemeClr val="tx1"/>
                </a:solidFill>
              </a:rPr>
              <a:t>Jailor Login</a:t>
            </a:r>
          </a:p>
        </p:txBody>
      </p:sp>
      <p:sp>
        <p:nvSpPr>
          <p:cNvPr id="74" name="Rectangle: Rounded Corners 73">
            <a:extLst>
              <a:ext uri="{FF2B5EF4-FFF2-40B4-BE49-F238E27FC236}">
                <a16:creationId xmlns:a16="http://schemas.microsoft.com/office/drawing/2014/main" id="{EF4C40CC-0481-44C2-9F33-CA88E5438DDE}"/>
              </a:ext>
            </a:extLst>
          </p:cNvPr>
          <p:cNvSpPr/>
          <p:nvPr/>
        </p:nvSpPr>
        <p:spPr>
          <a:xfrm>
            <a:off x="190842" y="4921773"/>
            <a:ext cx="1189283" cy="997129"/>
          </a:xfrm>
          <a:prstGeom prst="roundRect">
            <a:avLst/>
          </a:prstGeom>
          <a:solidFill>
            <a:srgbClr val="DFB313"/>
          </a:solidFill>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Prisoner Entry</a:t>
            </a:r>
          </a:p>
        </p:txBody>
      </p:sp>
      <p:cxnSp>
        <p:nvCxnSpPr>
          <p:cNvPr id="6" name="Connector: Elbow 5">
            <a:extLst>
              <a:ext uri="{FF2B5EF4-FFF2-40B4-BE49-F238E27FC236}">
                <a16:creationId xmlns:a16="http://schemas.microsoft.com/office/drawing/2014/main" id="{5F177ED7-4F48-43DB-95F3-0BD4A4B17034}"/>
              </a:ext>
            </a:extLst>
          </p:cNvPr>
          <p:cNvCxnSpPr>
            <a:cxnSpLocks/>
            <a:endCxn id="4" idx="0"/>
          </p:cNvCxnSpPr>
          <p:nvPr/>
        </p:nvCxnSpPr>
        <p:spPr>
          <a:xfrm rot="10800000" flipV="1">
            <a:off x="1970211" y="2488885"/>
            <a:ext cx="4080516" cy="369767"/>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6" name="Connector: Elbow 75">
            <a:extLst>
              <a:ext uri="{FF2B5EF4-FFF2-40B4-BE49-F238E27FC236}">
                <a16:creationId xmlns:a16="http://schemas.microsoft.com/office/drawing/2014/main" id="{652AC3CA-EF88-45B3-8D8D-BD2EA4B592E9}"/>
              </a:ext>
            </a:extLst>
          </p:cNvPr>
          <p:cNvCxnSpPr>
            <a:cxnSpLocks/>
          </p:cNvCxnSpPr>
          <p:nvPr/>
        </p:nvCxnSpPr>
        <p:spPr>
          <a:xfrm rot="5400000">
            <a:off x="5376426" y="2369384"/>
            <a:ext cx="784042" cy="12700"/>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Connector: Elbow 76">
            <a:extLst>
              <a:ext uri="{FF2B5EF4-FFF2-40B4-BE49-F238E27FC236}">
                <a16:creationId xmlns:a16="http://schemas.microsoft.com/office/drawing/2014/main" id="{EA7775EA-76FA-4380-B57B-03BFE0798788}"/>
              </a:ext>
            </a:extLst>
          </p:cNvPr>
          <p:cNvCxnSpPr>
            <a:cxnSpLocks/>
            <a:endCxn id="48" idx="0"/>
          </p:cNvCxnSpPr>
          <p:nvPr/>
        </p:nvCxnSpPr>
        <p:spPr>
          <a:xfrm>
            <a:off x="6050727" y="2488884"/>
            <a:ext cx="3539490" cy="294467"/>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92" name="Rectangle: Rounded Corners 91">
            <a:extLst>
              <a:ext uri="{FF2B5EF4-FFF2-40B4-BE49-F238E27FC236}">
                <a16:creationId xmlns:a16="http://schemas.microsoft.com/office/drawing/2014/main" id="{1E32EDF0-107F-412D-8A2E-A2982F8162BA}"/>
              </a:ext>
            </a:extLst>
          </p:cNvPr>
          <p:cNvSpPr/>
          <p:nvPr/>
        </p:nvSpPr>
        <p:spPr>
          <a:xfrm>
            <a:off x="1684527" y="4952569"/>
            <a:ext cx="1452978" cy="994948"/>
          </a:xfrm>
          <a:prstGeom prst="roundRect">
            <a:avLst/>
          </a:prstGeom>
          <a:solidFill>
            <a:srgbClr val="DFB313"/>
          </a:solidFill>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solidFill>
                  <a:schemeClr val="bg1"/>
                </a:solidFill>
              </a:rPr>
              <a:t>Prisoner Attendance</a:t>
            </a:r>
          </a:p>
        </p:txBody>
      </p:sp>
      <p:sp>
        <p:nvSpPr>
          <p:cNvPr id="93" name="Rectangle: Rounded Corners 92">
            <a:extLst>
              <a:ext uri="{FF2B5EF4-FFF2-40B4-BE49-F238E27FC236}">
                <a16:creationId xmlns:a16="http://schemas.microsoft.com/office/drawing/2014/main" id="{114B2C1D-533C-4CF9-8511-2C225A294A65}"/>
              </a:ext>
            </a:extLst>
          </p:cNvPr>
          <p:cNvSpPr/>
          <p:nvPr/>
        </p:nvSpPr>
        <p:spPr>
          <a:xfrm>
            <a:off x="5257531" y="4915867"/>
            <a:ext cx="1168441" cy="997129"/>
          </a:xfrm>
          <a:prstGeom prst="roundRect">
            <a:avLst/>
          </a:prstGeom>
          <a:solidFill>
            <a:srgbClr val="DFB313"/>
          </a:solidFill>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Prisoner Details</a:t>
            </a:r>
          </a:p>
        </p:txBody>
      </p:sp>
      <p:sp>
        <p:nvSpPr>
          <p:cNvPr id="94" name="Rectangle: Rounded Corners 93">
            <a:extLst>
              <a:ext uri="{FF2B5EF4-FFF2-40B4-BE49-F238E27FC236}">
                <a16:creationId xmlns:a16="http://schemas.microsoft.com/office/drawing/2014/main" id="{13C44D08-064D-4DA8-97DA-BAB5D9CD3ACA}"/>
              </a:ext>
            </a:extLst>
          </p:cNvPr>
          <p:cNvSpPr/>
          <p:nvPr/>
        </p:nvSpPr>
        <p:spPr>
          <a:xfrm>
            <a:off x="3733416" y="4943044"/>
            <a:ext cx="1168441" cy="997129"/>
          </a:xfrm>
          <a:prstGeom prst="roundRect">
            <a:avLst/>
          </a:prstGeom>
          <a:solidFill>
            <a:srgbClr val="DFB313"/>
          </a:solidFill>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Release Prisoner</a:t>
            </a:r>
          </a:p>
        </p:txBody>
      </p:sp>
      <p:sp>
        <p:nvSpPr>
          <p:cNvPr id="95" name="Rectangle: Rounded Corners 94">
            <a:extLst>
              <a:ext uri="{FF2B5EF4-FFF2-40B4-BE49-F238E27FC236}">
                <a16:creationId xmlns:a16="http://schemas.microsoft.com/office/drawing/2014/main" id="{0647009F-5BB9-43E7-826B-08CEAAE0EE7C}"/>
              </a:ext>
            </a:extLst>
          </p:cNvPr>
          <p:cNvSpPr/>
          <p:nvPr/>
        </p:nvSpPr>
        <p:spPr>
          <a:xfrm>
            <a:off x="7213349" y="4929623"/>
            <a:ext cx="1214247" cy="997129"/>
          </a:xfrm>
          <a:prstGeom prst="roundRect">
            <a:avLst/>
          </a:prstGeom>
          <a:solidFill>
            <a:srgbClr val="DFB313"/>
          </a:solidFill>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Search Prisoner</a:t>
            </a:r>
          </a:p>
        </p:txBody>
      </p:sp>
      <p:sp>
        <p:nvSpPr>
          <p:cNvPr id="96" name="Rectangle: Rounded Corners 95">
            <a:extLst>
              <a:ext uri="{FF2B5EF4-FFF2-40B4-BE49-F238E27FC236}">
                <a16:creationId xmlns:a16="http://schemas.microsoft.com/office/drawing/2014/main" id="{4006BFAF-C0CF-4DD0-BF41-437B74F25E78}"/>
              </a:ext>
            </a:extLst>
          </p:cNvPr>
          <p:cNvSpPr/>
          <p:nvPr/>
        </p:nvSpPr>
        <p:spPr>
          <a:xfrm>
            <a:off x="8870267" y="4921773"/>
            <a:ext cx="1214247" cy="997129"/>
          </a:xfrm>
          <a:prstGeom prst="roundRect">
            <a:avLst/>
          </a:prstGeom>
          <a:solidFill>
            <a:srgbClr val="DFB313"/>
          </a:solidFill>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Prison File</a:t>
            </a:r>
          </a:p>
        </p:txBody>
      </p:sp>
      <p:sp>
        <p:nvSpPr>
          <p:cNvPr id="97" name="Rectangle: Rounded Corners 96">
            <a:extLst>
              <a:ext uri="{FF2B5EF4-FFF2-40B4-BE49-F238E27FC236}">
                <a16:creationId xmlns:a16="http://schemas.microsoft.com/office/drawing/2014/main" id="{2DC2FDF6-74E6-4FC2-B205-CA989E39CB42}"/>
              </a:ext>
            </a:extLst>
          </p:cNvPr>
          <p:cNvSpPr/>
          <p:nvPr/>
        </p:nvSpPr>
        <p:spPr>
          <a:xfrm>
            <a:off x="10698203" y="4921773"/>
            <a:ext cx="1072272" cy="997129"/>
          </a:xfrm>
          <a:prstGeom prst="roundRect">
            <a:avLst/>
          </a:prstGeom>
          <a:solidFill>
            <a:srgbClr val="DFB313"/>
          </a:solidFill>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Log-in Record</a:t>
            </a:r>
          </a:p>
        </p:txBody>
      </p:sp>
      <p:cxnSp>
        <p:nvCxnSpPr>
          <p:cNvPr id="185" name="Connector: Elbow 184">
            <a:extLst>
              <a:ext uri="{FF2B5EF4-FFF2-40B4-BE49-F238E27FC236}">
                <a16:creationId xmlns:a16="http://schemas.microsoft.com/office/drawing/2014/main" id="{30940F56-BB30-4271-A688-F80095FC7403}"/>
              </a:ext>
            </a:extLst>
          </p:cNvPr>
          <p:cNvCxnSpPr>
            <a:cxnSpLocks/>
            <a:stCxn id="4" idx="2"/>
          </p:cNvCxnSpPr>
          <p:nvPr/>
        </p:nvCxnSpPr>
        <p:spPr>
          <a:xfrm rot="5400000">
            <a:off x="687118" y="3648523"/>
            <a:ext cx="1329835" cy="123635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6" name="Connector: Elbow 185">
            <a:extLst>
              <a:ext uri="{FF2B5EF4-FFF2-40B4-BE49-F238E27FC236}">
                <a16:creationId xmlns:a16="http://schemas.microsoft.com/office/drawing/2014/main" id="{80405639-F378-47FA-8EB9-A5884EE61952}"/>
              </a:ext>
            </a:extLst>
          </p:cNvPr>
          <p:cNvCxnSpPr>
            <a:cxnSpLocks/>
          </p:cNvCxnSpPr>
          <p:nvPr/>
        </p:nvCxnSpPr>
        <p:spPr>
          <a:xfrm rot="16200000" flipH="1">
            <a:off x="1510322" y="4113344"/>
            <a:ext cx="1319860" cy="378278"/>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1" name="Connector: Elbow 190">
            <a:extLst>
              <a:ext uri="{FF2B5EF4-FFF2-40B4-BE49-F238E27FC236}">
                <a16:creationId xmlns:a16="http://schemas.microsoft.com/office/drawing/2014/main" id="{0B571C46-4BB4-4607-AB6A-5FD15F5553C5}"/>
              </a:ext>
            </a:extLst>
          </p:cNvPr>
          <p:cNvCxnSpPr>
            <a:cxnSpLocks/>
          </p:cNvCxnSpPr>
          <p:nvPr/>
        </p:nvCxnSpPr>
        <p:spPr>
          <a:xfrm>
            <a:off x="2367810" y="4297495"/>
            <a:ext cx="8814904" cy="664918"/>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5" name="Straight Arrow Connector 204">
            <a:extLst>
              <a:ext uri="{FF2B5EF4-FFF2-40B4-BE49-F238E27FC236}">
                <a16:creationId xmlns:a16="http://schemas.microsoft.com/office/drawing/2014/main" id="{794BBB1C-A4AC-446D-AAF6-FBF1B6D5786B}"/>
              </a:ext>
            </a:extLst>
          </p:cNvPr>
          <p:cNvCxnSpPr>
            <a:cxnSpLocks/>
          </p:cNvCxnSpPr>
          <p:nvPr/>
        </p:nvCxnSpPr>
        <p:spPr>
          <a:xfrm>
            <a:off x="4266011" y="4287970"/>
            <a:ext cx="1" cy="6649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6" name="Straight Arrow Connector 205">
            <a:extLst>
              <a:ext uri="{FF2B5EF4-FFF2-40B4-BE49-F238E27FC236}">
                <a16:creationId xmlns:a16="http://schemas.microsoft.com/office/drawing/2014/main" id="{6C78AD40-D57A-403C-ABA1-BF3EBB95ED4A}"/>
              </a:ext>
            </a:extLst>
          </p:cNvPr>
          <p:cNvCxnSpPr/>
          <p:nvPr/>
        </p:nvCxnSpPr>
        <p:spPr>
          <a:xfrm>
            <a:off x="5799604" y="4260793"/>
            <a:ext cx="1" cy="6649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7" name="Straight Arrow Connector 206">
            <a:extLst>
              <a:ext uri="{FF2B5EF4-FFF2-40B4-BE49-F238E27FC236}">
                <a16:creationId xmlns:a16="http://schemas.microsoft.com/office/drawing/2014/main" id="{E3AC6082-F9E8-48AB-8106-B1A7A95B45EE}"/>
              </a:ext>
            </a:extLst>
          </p:cNvPr>
          <p:cNvCxnSpPr/>
          <p:nvPr/>
        </p:nvCxnSpPr>
        <p:spPr>
          <a:xfrm>
            <a:off x="8122931" y="4287204"/>
            <a:ext cx="1" cy="6649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8" name="Straight Arrow Connector 207">
            <a:extLst>
              <a:ext uri="{FF2B5EF4-FFF2-40B4-BE49-F238E27FC236}">
                <a16:creationId xmlns:a16="http://schemas.microsoft.com/office/drawing/2014/main" id="{874D07FF-C3F9-4E03-A6E9-39380C90BB7F}"/>
              </a:ext>
            </a:extLst>
          </p:cNvPr>
          <p:cNvCxnSpPr/>
          <p:nvPr/>
        </p:nvCxnSpPr>
        <p:spPr>
          <a:xfrm>
            <a:off x="9414404" y="4266699"/>
            <a:ext cx="1" cy="6649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0" name="Straight Connector 229">
            <a:extLst>
              <a:ext uri="{FF2B5EF4-FFF2-40B4-BE49-F238E27FC236}">
                <a16:creationId xmlns:a16="http://schemas.microsoft.com/office/drawing/2014/main" id="{FBCD27D3-283D-4D98-AF26-5B0296E7F73B}"/>
              </a:ext>
            </a:extLst>
          </p:cNvPr>
          <p:cNvCxnSpPr>
            <a:cxnSpLocks/>
            <a:stCxn id="48" idx="2"/>
          </p:cNvCxnSpPr>
          <p:nvPr/>
        </p:nvCxnSpPr>
        <p:spPr>
          <a:xfrm>
            <a:off x="9590217" y="3526480"/>
            <a:ext cx="0" cy="311607"/>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242" name="Straight Connector 241">
            <a:extLst>
              <a:ext uri="{FF2B5EF4-FFF2-40B4-BE49-F238E27FC236}">
                <a16:creationId xmlns:a16="http://schemas.microsoft.com/office/drawing/2014/main" id="{DA6B87FB-C1D8-4FD7-ACB4-EA9782C2659C}"/>
              </a:ext>
            </a:extLst>
          </p:cNvPr>
          <p:cNvCxnSpPr/>
          <p:nvPr/>
        </p:nvCxnSpPr>
        <p:spPr>
          <a:xfrm flipH="1">
            <a:off x="944055" y="3838087"/>
            <a:ext cx="8646162" cy="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244" name="Straight Arrow Connector 243">
            <a:extLst>
              <a:ext uri="{FF2B5EF4-FFF2-40B4-BE49-F238E27FC236}">
                <a16:creationId xmlns:a16="http://schemas.microsoft.com/office/drawing/2014/main" id="{C82C0A2F-4CE2-4405-9FEF-1F1925E7AD92}"/>
              </a:ext>
            </a:extLst>
          </p:cNvPr>
          <p:cNvCxnSpPr>
            <a:cxnSpLocks/>
          </p:cNvCxnSpPr>
          <p:nvPr/>
        </p:nvCxnSpPr>
        <p:spPr>
          <a:xfrm>
            <a:off x="944055" y="3838087"/>
            <a:ext cx="0" cy="109353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5" name="Straight Arrow Connector 244">
            <a:extLst>
              <a:ext uri="{FF2B5EF4-FFF2-40B4-BE49-F238E27FC236}">
                <a16:creationId xmlns:a16="http://schemas.microsoft.com/office/drawing/2014/main" id="{8FFAAF67-10CE-40A6-9E55-D40E8F2EA447}"/>
              </a:ext>
            </a:extLst>
          </p:cNvPr>
          <p:cNvCxnSpPr>
            <a:cxnSpLocks/>
          </p:cNvCxnSpPr>
          <p:nvPr/>
        </p:nvCxnSpPr>
        <p:spPr>
          <a:xfrm>
            <a:off x="2620455" y="3805242"/>
            <a:ext cx="0" cy="110781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6" name="Straight Arrow Connector 245">
            <a:extLst>
              <a:ext uri="{FF2B5EF4-FFF2-40B4-BE49-F238E27FC236}">
                <a16:creationId xmlns:a16="http://schemas.microsoft.com/office/drawing/2014/main" id="{F0E00074-F340-4D76-BAF5-FC88356F1DBF}"/>
              </a:ext>
            </a:extLst>
          </p:cNvPr>
          <p:cNvCxnSpPr>
            <a:cxnSpLocks/>
          </p:cNvCxnSpPr>
          <p:nvPr/>
        </p:nvCxnSpPr>
        <p:spPr>
          <a:xfrm>
            <a:off x="5590756" y="3841763"/>
            <a:ext cx="0" cy="10917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7" name="Straight Arrow Connector 246">
            <a:extLst>
              <a:ext uri="{FF2B5EF4-FFF2-40B4-BE49-F238E27FC236}">
                <a16:creationId xmlns:a16="http://schemas.microsoft.com/office/drawing/2014/main" id="{05E879D5-4A70-499C-8157-9EBA178D466F}"/>
              </a:ext>
            </a:extLst>
          </p:cNvPr>
          <p:cNvCxnSpPr>
            <a:cxnSpLocks/>
          </p:cNvCxnSpPr>
          <p:nvPr/>
        </p:nvCxnSpPr>
        <p:spPr>
          <a:xfrm>
            <a:off x="7768847" y="3862374"/>
            <a:ext cx="0" cy="110311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8" name="Straight Arrow Connector 247">
            <a:extLst>
              <a:ext uri="{FF2B5EF4-FFF2-40B4-BE49-F238E27FC236}">
                <a16:creationId xmlns:a16="http://schemas.microsoft.com/office/drawing/2014/main" id="{D03902E7-EDD6-42BB-B6EE-9685BA27605E}"/>
              </a:ext>
            </a:extLst>
          </p:cNvPr>
          <p:cNvCxnSpPr>
            <a:cxnSpLocks/>
          </p:cNvCxnSpPr>
          <p:nvPr/>
        </p:nvCxnSpPr>
        <p:spPr>
          <a:xfrm>
            <a:off x="10961815" y="3870933"/>
            <a:ext cx="0" cy="106068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50" name="Straight Connector 249">
            <a:extLst>
              <a:ext uri="{FF2B5EF4-FFF2-40B4-BE49-F238E27FC236}">
                <a16:creationId xmlns:a16="http://schemas.microsoft.com/office/drawing/2014/main" id="{EA3C80B8-4D19-4DB5-B348-97F6D60BC765}"/>
              </a:ext>
            </a:extLst>
          </p:cNvPr>
          <p:cNvCxnSpPr>
            <a:cxnSpLocks/>
          </p:cNvCxnSpPr>
          <p:nvPr/>
        </p:nvCxnSpPr>
        <p:spPr>
          <a:xfrm>
            <a:off x="9590217" y="3847669"/>
            <a:ext cx="1371598" cy="23264"/>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253" name="Connector: Elbow 252">
            <a:extLst>
              <a:ext uri="{FF2B5EF4-FFF2-40B4-BE49-F238E27FC236}">
                <a16:creationId xmlns:a16="http://schemas.microsoft.com/office/drawing/2014/main" id="{8B37D441-5C2B-4B51-B88A-487E58AA7FFF}"/>
              </a:ext>
            </a:extLst>
          </p:cNvPr>
          <p:cNvCxnSpPr>
            <a:cxnSpLocks/>
            <a:stCxn id="46" idx="2"/>
          </p:cNvCxnSpPr>
          <p:nvPr/>
        </p:nvCxnSpPr>
        <p:spPr>
          <a:xfrm rot="16200000" flipH="1">
            <a:off x="6347671" y="3024712"/>
            <a:ext cx="533265" cy="1668179"/>
          </a:xfrm>
          <a:prstGeom prst="bentConnector2">
            <a:avLst/>
          </a:prstGeom>
          <a:ln/>
        </p:spPr>
        <p:style>
          <a:lnRef idx="3">
            <a:schemeClr val="accent2"/>
          </a:lnRef>
          <a:fillRef idx="0">
            <a:schemeClr val="accent2"/>
          </a:fillRef>
          <a:effectRef idx="2">
            <a:schemeClr val="accent2"/>
          </a:effectRef>
          <a:fontRef idx="minor">
            <a:schemeClr val="tx1"/>
          </a:fontRef>
        </p:style>
      </p:cxnSp>
      <p:cxnSp>
        <p:nvCxnSpPr>
          <p:cNvPr id="255" name="Straight Arrow Connector 254">
            <a:extLst>
              <a:ext uri="{FF2B5EF4-FFF2-40B4-BE49-F238E27FC236}">
                <a16:creationId xmlns:a16="http://schemas.microsoft.com/office/drawing/2014/main" id="{FF46AE8C-68C0-4182-A375-CDABDDC11A39}"/>
              </a:ext>
            </a:extLst>
          </p:cNvPr>
          <p:cNvCxnSpPr>
            <a:cxnSpLocks/>
          </p:cNvCxnSpPr>
          <p:nvPr/>
        </p:nvCxnSpPr>
        <p:spPr>
          <a:xfrm>
            <a:off x="7438233" y="4125435"/>
            <a:ext cx="10160" cy="80027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5" name="Straight Arrow Connector 274">
            <a:extLst>
              <a:ext uri="{FF2B5EF4-FFF2-40B4-BE49-F238E27FC236}">
                <a16:creationId xmlns:a16="http://schemas.microsoft.com/office/drawing/2014/main" id="{A36D754C-F93B-403D-9DEA-96E03CF18997}"/>
              </a:ext>
            </a:extLst>
          </p:cNvPr>
          <p:cNvCxnSpPr>
            <a:cxnSpLocks/>
          </p:cNvCxnSpPr>
          <p:nvPr/>
        </p:nvCxnSpPr>
        <p:spPr>
          <a:xfrm>
            <a:off x="9590217" y="3859301"/>
            <a:ext cx="0" cy="110311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278" name="Picture 277">
            <a:extLst>
              <a:ext uri="{FF2B5EF4-FFF2-40B4-BE49-F238E27FC236}">
                <a16:creationId xmlns:a16="http://schemas.microsoft.com/office/drawing/2014/main" id="{A32D5E42-591A-42A0-9694-DB1E715A0E75}"/>
              </a:ext>
            </a:extLst>
          </p:cNvPr>
          <p:cNvPicPr>
            <a:picLocks noChangeAspect="1"/>
          </p:cNvPicPr>
          <p:nvPr/>
        </p:nvPicPr>
        <p:blipFill rotWithShape="1">
          <a:blip r:embed="rId2"/>
          <a:srcRect t="41305" b="-1"/>
          <a:stretch/>
        </p:blipFill>
        <p:spPr>
          <a:xfrm>
            <a:off x="10033241" y="309106"/>
            <a:ext cx="1737234" cy="997129"/>
          </a:xfrm>
          <a:prstGeom prst="rect">
            <a:avLst/>
          </a:prstGeom>
        </p:spPr>
      </p:pic>
    </p:spTree>
    <p:extLst>
      <p:ext uri="{BB962C8B-B14F-4D97-AF65-F5344CB8AC3E}">
        <p14:creationId xmlns:p14="http://schemas.microsoft.com/office/powerpoint/2010/main" val="929423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6C50A-B151-4A35-BEA5-2BED9F9B7121}"/>
              </a:ext>
            </a:extLst>
          </p:cNvPr>
          <p:cNvSpPr>
            <a:spLocks noGrp="1"/>
          </p:cNvSpPr>
          <p:nvPr>
            <p:ph type="title"/>
          </p:nvPr>
        </p:nvSpPr>
        <p:spPr/>
        <p:txBody>
          <a:bodyPr>
            <a:normAutofit/>
          </a:bodyPr>
          <a:lstStyle/>
          <a:p>
            <a:r>
              <a:rPr lang="en-IN" sz="5400" b="1" dirty="0">
                <a:latin typeface="Times New Roman" panose="02020603050405020304" pitchFamily="18" charset="0"/>
                <a:cs typeface="Times New Roman" panose="02020603050405020304" pitchFamily="18" charset="0"/>
              </a:rPr>
              <a:t>Motivation</a:t>
            </a:r>
          </a:p>
        </p:txBody>
      </p:sp>
      <p:sp>
        <p:nvSpPr>
          <p:cNvPr id="3" name="Content Placeholder 2">
            <a:extLst>
              <a:ext uri="{FF2B5EF4-FFF2-40B4-BE49-F238E27FC236}">
                <a16:creationId xmlns:a16="http://schemas.microsoft.com/office/drawing/2014/main" id="{8611E731-C9E3-4A43-BB6D-12F3D62049A9}"/>
              </a:ext>
            </a:extLst>
          </p:cNvPr>
          <p:cNvSpPr>
            <a:spLocks noGrp="1"/>
          </p:cNvSpPr>
          <p:nvPr>
            <p:ph idx="1"/>
          </p:nvPr>
        </p:nvSpPr>
        <p:spPr>
          <a:xfrm>
            <a:off x="254000" y="2063509"/>
            <a:ext cx="11805920" cy="4525963"/>
          </a:xfrm>
        </p:spPr>
        <p:txBody>
          <a:bodyPr>
            <a:normAutofit/>
          </a:bodyPr>
          <a:lstStyle/>
          <a:p>
            <a:pPr algn="just"/>
            <a:r>
              <a:rPr lang="en-US" sz="2300" dirty="0">
                <a:latin typeface="Times New Roman" panose="02020603050405020304" pitchFamily="18" charset="0"/>
                <a:cs typeface="Times New Roman" panose="02020603050405020304" pitchFamily="18" charset="0"/>
              </a:rPr>
              <a:t>As we are making this project in C++, this project will help us in learning many concepts and algorithms.</a:t>
            </a:r>
          </a:p>
          <a:p>
            <a:pPr algn="just"/>
            <a:r>
              <a:rPr lang="en-US" sz="2300" dirty="0">
                <a:latin typeface="Times New Roman" panose="02020603050405020304" pitchFamily="18" charset="0"/>
                <a:cs typeface="Times New Roman" panose="02020603050405020304" pitchFamily="18" charset="0"/>
              </a:rPr>
              <a:t>By creating this project, it will help us in learning the basic understanding of Object-Oriented Programming (OOPs).</a:t>
            </a:r>
          </a:p>
          <a:p>
            <a:pPr algn="just"/>
            <a:r>
              <a:rPr lang="en-US" sz="2300" dirty="0">
                <a:latin typeface="Times New Roman" panose="02020603050405020304" pitchFamily="18" charset="0"/>
                <a:cs typeface="Times New Roman" panose="02020603050405020304" pitchFamily="18" charset="0"/>
              </a:rPr>
              <a:t>We will be learning about the file inclusion through C++.</a:t>
            </a:r>
          </a:p>
          <a:p>
            <a:pPr algn="just"/>
            <a:r>
              <a:rPr lang="en-US" sz="2300" dirty="0">
                <a:latin typeface="Times New Roman" panose="02020603050405020304" pitchFamily="18" charset="0"/>
                <a:cs typeface="Times New Roman" panose="02020603050405020304" pitchFamily="18" charset="0"/>
              </a:rPr>
              <a:t>Studying and implementing is the best way to learn and understand any concept.</a:t>
            </a:r>
          </a:p>
          <a:p>
            <a:pPr algn="just"/>
            <a:r>
              <a:rPr lang="en-US" sz="2300" dirty="0">
                <a:latin typeface="Times New Roman" panose="02020603050405020304" pitchFamily="18" charset="0"/>
                <a:cs typeface="Times New Roman" panose="02020603050405020304" pitchFamily="18" charset="0"/>
              </a:rPr>
              <a:t>This is basically for the learning purpose which will enhance our knowledge and skills for future projects.</a:t>
            </a:r>
            <a:endParaRPr lang="en-IN" sz="23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8473B9C-9F04-4E27-BFF7-E53C69D0D9E8}"/>
              </a:ext>
            </a:extLst>
          </p:cNvPr>
          <p:cNvPicPr>
            <a:picLocks noChangeAspect="1"/>
          </p:cNvPicPr>
          <p:nvPr/>
        </p:nvPicPr>
        <p:blipFill>
          <a:blip r:embed="rId2"/>
          <a:stretch>
            <a:fillRect/>
          </a:stretch>
        </p:blipFill>
        <p:spPr>
          <a:xfrm>
            <a:off x="9235439" y="283769"/>
            <a:ext cx="1567755" cy="14295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004957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18073</TotalTime>
  <Words>2490</Words>
  <Application>Microsoft Office PowerPoint</Application>
  <PresentationFormat>Widescreen</PresentationFormat>
  <Paragraphs>361</Paragraphs>
  <Slides>33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Courier New</vt:lpstr>
      <vt:lpstr>Times New Roman</vt:lpstr>
      <vt:lpstr>Wingdings</vt:lpstr>
      <vt:lpstr>Office Theme</vt:lpstr>
      <vt:lpstr>PowerPoint Presentation</vt:lpstr>
      <vt:lpstr>PowerPoint Presentation</vt:lpstr>
      <vt:lpstr>PowerPoint Presentation</vt:lpstr>
      <vt:lpstr>Index</vt:lpstr>
      <vt:lpstr>Abstract</vt:lpstr>
      <vt:lpstr>Evolution Of Prisoner Set-up</vt:lpstr>
      <vt:lpstr>Introduction</vt:lpstr>
      <vt:lpstr>PowerPoint Presentation</vt:lpstr>
      <vt:lpstr>Motivation</vt:lpstr>
      <vt:lpstr>Future Scope</vt:lpstr>
      <vt:lpstr>Problem Statement</vt:lpstr>
      <vt:lpstr>Objectives</vt:lpstr>
      <vt:lpstr>Literature Review</vt:lpstr>
      <vt:lpstr>Paper 2</vt:lpstr>
      <vt:lpstr>Paper 3</vt:lpstr>
      <vt:lpstr>Paper 4</vt:lpstr>
      <vt:lpstr>Methodology</vt:lpstr>
      <vt:lpstr>Functioning Of The System</vt:lpstr>
      <vt:lpstr>Police Enquiry Login</vt:lpstr>
      <vt:lpstr>Concepts Used</vt:lpstr>
      <vt:lpstr>Algorithm</vt:lpstr>
      <vt:lpstr>OUTPUTS</vt:lpstr>
      <vt:lpstr>PSEUDOCODE OF ADMINISTRATION LOGIN</vt:lpstr>
      <vt:lpstr>OUTPUT</vt:lpstr>
      <vt:lpstr>PSEUDOCODE OF POLICE LOGIN</vt:lpstr>
      <vt:lpstr>OUTPUT</vt:lpstr>
      <vt:lpstr>PSEUDOCODE OF JAILOR LOGIN</vt:lpstr>
      <vt:lpstr>OUTPUT</vt:lpstr>
      <vt:lpstr>Plan of Work</vt:lpstr>
      <vt:lpstr>System Requirements</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Ritul Priya</cp:lastModifiedBy>
  <cp:revision>977</cp:revision>
  <cp:lastPrinted>2017-08-16T11:40:20Z</cp:lastPrinted>
  <dcterms:created xsi:type="dcterms:W3CDTF">2017-08-14T08:34:40Z</dcterms:created>
  <dcterms:modified xsi:type="dcterms:W3CDTF">2021-03-24T08:20:05Z</dcterms:modified>
</cp:coreProperties>
</file>